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311" r:id="rId5"/>
    <p:sldId id="259" r:id="rId6"/>
    <p:sldId id="288" r:id="rId7"/>
    <p:sldId id="286" r:id="rId8"/>
    <p:sldId id="285" r:id="rId9"/>
    <p:sldId id="287" r:id="rId10"/>
    <p:sldId id="283" r:id="rId11"/>
    <p:sldId id="284" r:id="rId12"/>
    <p:sldId id="260" r:id="rId13"/>
    <p:sldId id="289" r:id="rId14"/>
    <p:sldId id="315" r:id="rId15"/>
    <p:sldId id="279" r:id="rId16"/>
    <p:sldId id="316" r:id="rId17"/>
    <p:sldId id="329" r:id="rId18"/>
    <p:sldId id="331" r:id="rId19"/>
    <p:sldId id="330" r:id="rId20"/>
    <p:sldId id="290" r:id="rId21"/>
    <p:sldId id="313" r:id="rId22"/>
    <p:sldId id="317" r:id="rId23"/>
    <p:sldId id="318" r:id="rId24"/>
    <p:sldId id="319" r:id="rId25"/>
    <p:sldId id="320" r:id="rId26"/>
    <p:sldId id="321" r:id="rId27"/>
    <p:sldId id="322" r:id="rId28"/>
    <p:sldId id="323" r:id="rId29"/>
    <p:sldId id="324" r:id="rId30"/>
    <p:sldId id="281" r:id="rId31"/>
    <p:sldId id="291" r:id="rId32"/>
    <p:sldId id="310" r:id="rId33"/>
    <p:sldId id="292" r:id="rId34"/>
    <p:sldId id="293" r:id="rId35"/>
    <p:sldId id="294" r:id="rId36"/>
    <p:sldId id="314" r:id="rId37"/>
    <p:sldId id="325" r:id="rId38"/>
    <p:sldId id="326" r:id="rId39"/>
    <p:sldId id="327" r:id="rId40"/>
    <p:sldId id="328" r:id="rId41"/>
    <p:sldId id="295" r:id="rId42"/>
    <p:sldId id="296" r:id="rId43"/>
    <p:sldId id="298" r:id="rId44"/>
    <p:sldId id="297" r:id="rId45"/>
    <p:sldId id="299" r:id="rId46"/>
    <p:sldId id="300" r:id="rId47"/>
    <p:sldId id="301" r:id="rId48"/>
    <p:sldId id="302" r:id="rId49"/>
    <p:sldId id="303" r:id="rId50"/>
    <p:sldId id="304" r:id="rId51"/>
    <p:sldId id="305" r:id="rId52"/>
    <p:sldId id="335" r:id="rId53"/>
    <p:sldId id="280" r:id="rId54"/>
    <p:sldId id="306" r:id="rId55"/>
    <p:sldId id="333" r:id="rId56"/>
    <p:sldId id="307" r:id="rId57"/>
    <p:sldId id="308" r:id="rId58"/>
    <p:sldId id="334" r:id="rId59"/>
    <p:sldId id="309" r:id="rId60"/>
    <p:sldId id="332" r:id="rId61"/>
    <p:sldId id="282" r:id="rId62"/>
    <p:sldId id="261" r:id="rId63"/>
    <p:sldId id="262" r:id="rId64"/>
    <p:sldId id="263" r:id="rId65"/>
    <p:sldId id="264" r:id="rId66"/>
    <p:sldId id="265" r:id="rId67"/>
    <p:sldId id="266" r:id="rId68"/>
    <p:sldId id="267" r:id="rId69"/>
    <p:sldId id="268" r:id="rId70"/>
    <p:sldId id="269" r:id="rId71"/>
    <p:sldId id="271" r:id="rId72"/>
    <p:sldId id="270" r:id="rId73"/>
    <p:sldId id="272" r:id="rId74"/>
    <p:sldId id="278" r:id="rId75"/>
    <p:sldId id="273" r:id="rId76"/>
    <p:sldId id="274" r:id="rId77"/>
    <p:sldId id="275" r:id="rId7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7997973-E448-5C55-4B85-F5B83E1928BD}" v="338" dt="2024-02-08T14:17:25.413"/>
    <p1510:client id="{C4FAF48D-0958-D038-D7F5-317DB2009129}" v="11" dt="2024-02-09T16:36:21.16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114" d="100"/>
          <a:sy n="114" d="100"/>
        </p:scale>
        <p:origin x="18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customXml" Target="../customXml/item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85" Type="http://schemas.openxmlformats.org/officeDocument/2006/relationships/customXml" Target="../customXml/item2.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theme" Target="theme/theme1.xml"/><Relationship Id="rId86" Type="http://schemas.openxmlformats.org/officeDocument/2006/relationships/customXml" Target="../customXml/item3.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61" Type="http://schemas.openxmlformats.org/officeDocument/2006/relationships/slide" Target="slides/slide60.xml"/><Relationship Id="rId82" Type="http://schemas.openxmlformats.org/officeDocument/2006/relationships/tableStyles" Target="tableStyle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2/16/2024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2/16/2024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2/16/2024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2/16/2024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2/16/2024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2/16/2024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2/16/2024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2/16/2024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hyperlink" Target="https://www.imperva.com/learn/data-security/data-encryption/" TargetMode="External"/><Relationship Id="rId2" Type="http://schemas.openxmlformats.org/officeDocument/2006/relationships/hyperlink" Target="https://www.imperva.com/learn/application-security/cyber-security/"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codingninjas.com/studio/library/difference-between-data-and-information" TargetMode="Externa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hyperlink" Target="https://www.bmc.com/blogs/service-availability-calculation-metrics/" TargetMode="External"/><Relationship Id="rId2" Type="http://schemas.openxmlformats.org/officeDocument/2006/relationships/hyperlink" Target="https://dzone.com/articles/vulnerability-threat-control-paradigm-and-cia-tria" TargetMode="Externa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imperva.com/learn/application-security/malware-detection-and-removal/" TargetMode="External"/><Relationship Id="rId2" Type="http://schemas.openxmlformats.org/officeDocument/2006/relationships/hyperlink" Target="https://www.imperva.com/learn/application-security/phishing-attack-scam/" TargetMode="External"/><Relationship Id="rId1" Type="http://schemas.openxmlformats.org/officeDocument/2006/relationships/slideLayout" Target="../slideLayouts/slideLayout2.xml"/><Relationship Id="rId4" Type="http://schemas.openxmlformats.org/officeDocument/2006/relationships/hyperlink" Target="https://www.imperva.com/learn/application-security/ransomwar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een Lock In A 3D Electronic System">
            <a:extLst>
              <a:ext uri="{FF2B5EF4-FFF2-40B4-BE49-F238E27FC236}">
                <a16:creationId xmlns:a16="http://schemas.microsoft.com/office/drawing/2014/main" id="{9E78E30A-A0DE-8E96-25FF-99213A12E9E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6250" b="6250"/>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ea typeface="+mj-lt"/>
                <a:cs typeface="+mj-lt"/>
              </a:rPr>
              <a:t>Overview of Security</a:t>
            </a:r>
            <a:endParaRPr lang="en-US" sz="5200">
              <a:solidFill>
                <a:srgbClr val="FFFFFF"/>
              </a:solidFill>
            </a:endParaRPr>
          </a:p>
        </p:txBody>
      </p:sp>
      <p:sp>
        <p:nvSpPr>
          <p:cNvPr id="3" name="Subtitle 2"/>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US">
              <a:solidFill>
                <a:srgbClr val="FFFFFF"/>
              </a:solidFill>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8B5FD-30FB-09A9-9F20-6CB45508D21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E71D62E-DF75-7056-F76C-6A33CAFB67F7}"/>
              </a:ext>
            </a:extLst>
          </p:cNvPr>
          <p:cNvSpPr>
            <a:spLocks noGrp="1"/>
          </p:cNvSpPr>
          <p:nvPr>
            <p:ph idx="1"/>
          </p:nvPr>
        </p:nvSpPr>
        <p:spPr/>
        <p:txBody>
          <a:bodyPr vert="horz" lIns="91440" tIns="45720" rIns="91440" bIns="45720" rtlCol="0" anchor="t">
            <a:noAutofit/>
          </a:bodyPr>
          <a:lstStyle/>
          <a:p>
            <a:r>
              <a:rPr lang="en-US" sz="3200" dirty="0">
                <a:ea typeface="+mn-lt"/>
                <a:cs typeface="+mn-lt"/>
              </a:rPr>
              <a:t>Information security differs from </a:t>
            </a:r>
            <a:r>
              <a:rPr lang="en-US" sz="3200" dirty="0">
                <a:solidFill>
                  <a:srgbClr val="285AE6"/>
                </a:solidFill>
                <a:ea typeface="+mn-lt"/>
                <a:cs typeface="+mn-lt"/>
                <a:hlinkClick r:id="rId2"/>
              </a:rPr>
              <a:t>cybersecurity</a:t>
            </a:r>
            <a:r>
              <a:rPr lang="en-US" sz="3200" dirty="0">
                <a:ea typeface="+mn-lt"/>
                <a:cs typeface="+mn-lt"/>
              </a:rPr>
              <a:t> in both scope and purpose. The two terms are often used interchangeably, but more accurately, </a:t>
            </a:r>
            <a:r>
              <a:rPr lang="en-US" sz="3200" dirty="0">
                <a:solidFill>
                  <a:srgbClr val="FF0000"/>
                </a:solidFill>
                <a:ea typeface="+mn-lt"/>
                <a:cs typeface="+mn-lt"/>
              </a:rPr>
              <a:t>cybersecurity</a:t>
            </a:r>
            <a:r>
              <a:rPr lang="en-US" sz="3200" dirty="0">
                <a:ea typeface="+mn-lt"/>
                <a:cs typeface="+mn-lt"/>
              </a:rPr>
              <a:t> is a </a:t>
            </a:r>
            <a:r>
              <a:rPr lang="en-US" sz="3200" dirty="0">
                <a:solidFill>
                  <a:srgbClr val="FF0000"/>
                </a:solidFill>
                <a:ea typeface="+mn-lt"/>
                <a:cs typeface="+mn-lt"/>
              </a:rPr>
              <a:t>subcategory</a:t>
            </a:r>
            <a:r>
              <a:rPr lang="en-US" sz="3200" dirty="0">
                <a:ea typeface="+mn-lt"/>
                <a:cs typeface="+mn-lt"/>
              </a:rPr>
              <a:t> of information security. Information security is a broad field that covers many areas such as physical security, endpoint security, </a:t>
            </a:r>
            <a:r>
              <a:rPr lang="en-US" sz="3200" dirty="0">
                <a:solidFill>
                  <a:srgbClr val="285AE6"/>
                </a:solidFill>
                <a:ea typeface="+mn-lt"/>
                <a:cs typeface="+mn-lt"/>
                <a:hlinkClick r:id="rId3"/>
              </a:rPr>
              <a:t>data encryption</a:t>
            </a:r>
            <a:r>
              <a:rPr lang="en-US" sz="3200" dirty="0">
                <a:ea typeface="+mn-lt"/>
                <a:cs typeface="+mn-lt"/>
              </a:rPr>
              <a:t>, and network security. It is also closely related to information assurance, which protects information from threats such as natural disasters and server failures.</a:t>
            </a:r>
            <a:endParaRPr lang="en-US" sz="3200" dirty="0">
              <a:cs typeface="Calibri" panose="020F0502020204030204"/>
            </a:endParaRPr>
          </a:p>
          <a:p>
            <a:endParaRPr lang="en-US" sz="3200" dirty="0">
              <a:cs typeface="Calibri" panose="020F0502020204030204"/>
            </a:endParaRPr>
          </a:p>
        </p:txBody>
      </p:sp>
    </p:spTree>
    <p:extLst>
      <p:ext uri="{BB962C8B-B14F-4D97-AF65-F5344CB8AC3E}">
        <p14:creationId xmlns:p14="http://schemas.microsoft.com/office/powerpoint/2010/main" val="9970309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79BBD-477A-8347-7E57-301EC867567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A473DBC-FA28-B631-BA5A-460D016352E8}"/>
              </a:ext>
            </a:extLst>
          </p:cNvPr>
          <p:cNvSpPr>
            <a:spLocks noGrp="1"/>
          </p:cNvSpPr>
          <p:nvPr>
            <p:ph idx="1"/>
          </p:nvPr>
        </p:nvSpPr>
        <p:spPr/>
        <p:txBody>
          <a:bodyPr vert="horz" lIns="91440" tIns="45720" rIns="91440" bIns="45720" rtlCol="0" anchor="t">
            <a:normAutofit/>
          </a:bodyPr>
          <a:lstStyle/>
          <a:p>
            <a:r>
              <a:rPr lang="en-US" sz="3200" dirty="0">
                <a:solidFill>
                  <a:srgbClr val="FF0000"/>
                </a:solidFill>
                <a:cs typeface="Calibri"/>
              </a:rPr>
              <a:t>Cybersecurity</a:t>
            </a:r>
            <a:r>
              <a:rPr lang="en-US" sz="3200" dirty="0">
                <a:cs typeface="Calibri"/>
              </a:rPr>
              <a:t> primarily addresses technology-related </a:t>
            </a:r>
            <a:r>
              <a:rPr lang="en-US" sz="3200" dirty="0">
                <a:solidFill>
                  <a:srgbClr val="FF0000"/>
                </a:solidFill>
                <a:cs typeface="Calibri"/>
              </a:rPr>
              <a:t>threats, with practices and tools that can prevent</a:t>
            </a:r>
            <a:r>
              <a:rPr lang="en-US" sz="3200" dirty="0">
                <a:cs typeface="Calibri"/>
              </a:rPr>
              <a:t> or mitigate them.</a:t>
            </a:r>
            <a:endParaRPr lang="en-US" dirty="0"/>
          </a:p>
          <a:p>
            <a:r>
              <a:rPr lang="en-US" sz="3200" dirty="0">
                <a:cs typeface="Calibri"/>
              </a:rPr>
              <a:t> Another related category is </a:t>
            </a:r>
            <a:r>
              <a:rPr lang="en-US" sz="3200" dirty="0">
                <a:solidFill>
                  <a:srgbClr val="FF0000"/>
                </a:solidFill>
                <a:cs typeface="Calibri"/>
              </a:rPr>
              <a:t>data security</a:t>
            </a:r>
            <a:r>
              <a:rPr lang="en-US" sz="3200" dirty="0">
                <a:cs typeface="Calibri"/>
              </a:rPr>
              <a:t>, which focuses on </a:t>
            </a:r>
            <a:r>
              <a:rPr lang="en-US" sz="3200" dirty="0">
                <a:solidFill>
                  <a:srgbClr val="FF0000"/>
                </a:solidFill>
                <a:cs typeface="Calibri"/>
              </a:rPr>
              <a:t>protecting an organization’s data from accidental or malicious exposure to unauthorized parties</a:t>
            </a:r>
            <a:r>
              <a:rPr lang="en-US" sz="3200" dirty="0">
                <a:cs typeface="Calibri"/>
              </a:rPr>
              <a:t>.</a:t>
            </a:r>
            <a:endParaRPr lang="en-US"/>
          </a:p>
          <a:p>
            <a:endParaRPr lang="en-US" sz="3200" dirty="0">
              <a:cs typeface="Calibri"/>
            </a:endParaRPr>
          </a:p>
          <a:p>
            <a:endParaRPr lang="en-US" dirty="0">
              <a:cs typeface="Calibri"/>
            </a:endParaRPr>
          </a:p>
        </p:txBody>
      </p:sp>
    </p:spTree>
    <p:extLst>
      <p:ext uri="{BB962C8B-B14F-4D97-AF65-F5344CB8AC3E}">
        <p14:creationId xmlns:p14="http://schemas.microsoft.com/office/powerpoint/2010/main" val="12191782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297E9-C72C-2EC5-BA61-415F5720019C}"/>
              </a:ext>
            </a:extLst>
          </p:cNvPr>
          <p:cNvSpPr>
            <a:spLocks noGrp="1"/>
          </p:cNvSpPr>
          <p:nvPr>
            <p:ph type="title"/>
          </p:nvPr>
        </p:nvSpPr>
        <p:spPr/>
        <p:txBody>
          <a:bodyPr/>
          <a:lstStyle/>
          <a:p>
            <a:pPr marL="285750" indent="-285750">
              <a:spcBef>
                <a:spcPts val="1000"/>
              </a:spcBef>
              <a:buFont typeface="Arial"/>
              <a:buChar char="•"/>
            </a:pPr>
            <a:r>
              <a:rPr lang="en-US" sz="4000" dirty="0">
                <a:latin typeface="Calibri"/>
                <a:cs typeface="Calibri"/>
              </a:rPr>
              <a:t>Security goals </a:t>
            </a:r>
          </a:p>
          <a:p>
            <a:endParaRPr lang="en-US" dirty="0">
              <a:cs typeface="Calibri Light"/>
            </a:endParaRPr>
          </a:p>
        </p:txBody>
      </p:sp>
      <p:pic>
        <p:nvPicPr>
          <p:cNvPr id="7" name="Content Placeholder 6" descr="A diagram of data security&#10;&#10;Description automatically generated">
            <a:extLst>
              <a:ext uri="{FF2B5EF4-FFF2-40B4-BE49-F238E27FC236}">
                <a16:creationId xmlns:a16="http://schemas.microsoft.com/office/drawing/2014/main" id="{245F151E-9833-EC3B-C626-5A268CC70CF0}"/>
              </a:ext>
            </a:extLst>
          </p:cNvPr>
          <p:cNvPicPr>
            <a:picLocks noGrp="1" noChangeAspect="1"/>
          </p:cNvPicPr>
          <p:nvPr>
            <p:ph idx="1"/>
          </p:nvPr>
        </p:nvPicPr>
        <p:blipFill>
          <a:blip r:embed="rId2"/>
          <a:stretch>
            <a:fillRect/>
          </a:stretch>
        </p:blipFill>
        <p:spPr>
          <a:xfrm>
            <a:off x="2070222" y="1030593"/>
            <a:ext cx="7313001" cy="5331801"/>
          </a:xfrm>
        </p:spPr>
      </p:pic>
    </p:spTree>
    <p:extLst>
      <p:ext uri="{BB962C8B-B14F-4D97-AF65-F5344CB8AC3E}">
        <p14:creationId xmlns:p14="http://schemas.microsoft.com/office/powerpoint/2010/main" val="7837354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0C0F6-9499-B821-889E-65DD721237DE}"/>
              </a:ext>
            </a:extLst>
          </p:cNvPr>
          <p:cNvSpPr>
            <a:spLocks noGrp="1"/>
          </p:cNvSpPr>
          <p:nvPr>
            <p:ph type="title"/>
          </p:nvPr>
        </p:nvSpPr>
        <p:spPr/>
        <p:txBody>
          <a:bodyPr/>
          <a:lstStyle/>
          <a:p>
            <a:r>
              <a:rPr lang="en-US" b="1" dirty="0">
                <a:cs typeface="Calibri Light"/>
              </a:rPr>
              <a:t>Security </a:t>
            </a:r>
            <a:endParaRPr lang="en-US" b="1">
              <a:cs typeface="Calibri Light"/>
            </a:endParaRPr>
          </a:p>
        </p:txBody>
      </p:sp>
      <p:sp>
        <p:nvSpPr>
          <p:cNvPr id="3" name="Content Placeholder 2">
            <a:extLst>
              <a:ext uri="{FF2B5EF4-FFF2-40B4-BE49-F238E27FC236}">
                <a16:creationId xmlns:a16="http://schemas.microsoft.com/office/drawing/2014/main" id="{41DC7B05-403E-2531-FC25-87C894E2C82B}"/>
              </a:ext>
            </a:extLst>
          </p:cNvPr>
          <p:cNvSpPr>
            <a:spLocks noGrp="1"/>
          </p:cNvSpPr>
          <p:nvPr>
            <p:ph idx="1"/>
          </p:nvPr>
        </p:nvSpPr>
        <p:spPr/>
        <p:txBody>
          <a:bodyPr vert="horz" lIns="91440" tIns="45720" rIns="91440" bIns="45720" rtlCol="0" anchor="t">
            <a:normAutofit/>
          </a:bodyPr>
          <a:lstStyle/>
          <a:p>
            <a:r>
              <a:rPr lang="en-US" sz="3200" dirty="0">
                <a:latin typeface="Arial"/>
                <a:cs typeface="Arial"/>
              </a:rPr>
              <a:t>need systematic way to define requirements</a:t>
            </a:r>
            <a:endParaRPr lang="en-US" dirty="0">
              <a:cs typeface="Calibri" panose="020F0502020204030204"/>
            </a:endParaRPr>
          </a:p>
          <a:p>
            <a:r>
              <a:rPr lang="en-US" sz="3200" dirty="0">
                <a:latin typeface="Arial"/>
                <a:cs typeface="Arial"/>
              </a:rPr>
              <a:t>consider three aspects of information security(OSI security architecture):</a:t>
            </a:r>
            <a:endParaRPr lang="en-US" dirty="0"/>
          </a:p>
          <a:p>
            <a:r>
              <a:rPr lang="en-US" dirty="0">
                <a:ea typeface="+mn-lt"/>
                <a:cs typeface="+mn-lt"/>
              </a:rPr>
              <a:t>–</a:t>
            </a:r>
            <a:r>
              <a:rPr lang="en-US" b="1" dirty="0">
                <a:latin typeface="Arial"/>
                <a:cs typeface="Arial"/>
              </a:rPr>
              <a:t>security attack</a:t>
            </a:r>
            <a:endParaRPr lang="en-US" dirty="0"/>
          </a:p>
          <a:p>
            <a:r>
              <a:rPr lang="en-US" dirty="0">
                <a:ea typeface="+mn-lt"/>
                <a:cs typeface="+mn-lt"/>
              </a:rPr>
              <a:t>–</a:t>
            </a:r>
            <a:r>
              <a:rPr lang="en-US" b="1" dirty="0">
                <a:latin typeface="Arial"/>
                <a:cs typeface="Arial"/>
              </a:rPr>
              <a:t>security mechanism</a:t>
            </a:r>
            <a:endParaRPr lang="en-US" dirty="0"/>
          </a:p>
          <a:p>
            <a:r>
              <a:rPr lang="en-US" dirty="0">
                <a:ea typeface="+mn-lt"/>
                <a:cs typeface="+mn-lt"/>
              </a:rPr>
              <a:t>–</a:t>
            </a:r>
            <a:r>
              <a:rPr lang="en-US" b="1" dirty="0">
                <a:latin typeface="Arial"/>
                <a:cs typeface="Arial"/>
              </a:rPr>
              <a:t>security service</a:t>
            </a:r>
            <a:endParaRPr lang="en-US" dirty="0"/>
          </a:p>
          <a:p>
            <a:endParaRPr lang="en-US" dirty="0">
              <a:cs typeface="Calibri"/>
            </a:endParaRPr>
          </a:p>
        </p:txBody>
      </p:sp>
    </p:spTree>
    <p:extLst>
      <p:ext uri="{BB962C8B-B14F-4D97-AF65-F5344CB8AC3E}">
        <p14:creationId xmlns:p14="http://schemas.microsoft.com/office/powerpoint/2010/main" val="3687625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p:cTn id="13"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4" dur="500" fill="hold"/>
                                        <p:tgtEl>
                                          <p:spTgt spid="3">
                                            <p:txEl>
                                              <p:pRg st="1" end="1"/>
                                            </p:txEl>
                                          </p:spTgt>
                                        </p:tgtEl>
                                        <p:attrNameLst>
                                          <p:attrName>ppt_h</p:attrName>
                                        </p:attrNameLst>
                                      </p:cBhvr>
                                      <p:tavLst>
                                        <p:tav tm="0">
                                          <p:val>
                                            <p:fltVal val="0"/>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23" presetClass="entr" presetSubtype="16"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p:cTn id="19"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0" dur="500" fill="hold"/>
                                        <p:tgtEl>
                                          <p:spTgt spid="3">
                                            <p:txEl>
                                              <p:pRg st="2" end="2"/>
                                            </p:txEl>
                                          </p:spTgt>
                                        </p:tgtEl>
                                        <p:attrNameLst>
                                          <p:attrName>ppt_h</p:attrName>
                                        </p:attrNameLst>
                                      </p:cBhvr>
                                      <p:tavLst>
                                        <p:tav tm="0">
                                          <p:val>
                                            <p:fltVal val="0"/>
                                          </p:val>
                                        </p:tav>
                                        <p:tav tm="100000">
                                          <p:val>
                                            <p:strVal val="#ppt_h"/>
                                          </p:val>
                                        </p:tav>
                                      </p:tavLst>
                                    </p:anim>
                                  </p:childTnLst>
                                </p:cTn>
                              </p:par>
                            </p:childTnLst>
                          </p:cTn>
                        </p:par>
                      </p:childTnLst>
                    </p:cTn>
                  </p:par>
                  <p:par>
                    <p:cTn id="21" fill="hold">
                      <p:stCondLst>
                        <p:cond delay="indefinite"/>
                      </p:stCondLst>
                      <p:childTnLst>
                        <p:par>
                          <p:cTn id="22" fill="hold">
                            <p:stCondLst>
                              <p:cond delay="0"/>
                            </p:stCondLst>
                            <p:childTnLst>
                              <p:par>
                                <p:cTn id="23" presetID="23" presetClass="entr" presetSubtype="16"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p:cTn id="25"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26" dur="500" fill="hold"/>
                                        <p:tgtEl>
                                          <p:spTgt spid="3">
                                            <p:txEl>
                                              <p:pRg st="3" end="3"/>
                                            </p:txEl>
                                          </p:spTgt>
                                        </p:tgtEl>
                                        <p:attrNameLst>
                                          <p:attrName>ppt_h</p:attrName>
                                        </p:attrNameLst>
                                      </p:cBhvr>
                                      <p:tavLst>
                                        <p:tav tm="0">
                                          <p:val>
                                            <p:fltVal val="0"/>
                                          </p:val>
                                        </p:tav>
                                        <p:tav tm="100000">
                                          <p:val>
                                            <p:strVal val="#ppt_h"/>
                                          </p:val>
                                        </p:tav>
                                      </p:tavLst>
                                    </p:anim>
                                  </p:childTnLst>
                                </p:cTn>
                              </p:par>
                            </p:childTnLst>
                          </p:cTn>
                        </p:par>
                      </p:childTnLst>
                    </p:cTn>
                  </p:par>
                  <p:par>
                    <p:cTn id="27" fill="hold">
                      <p:stCondLst>
                        <p:cond delay="indefinite"/>
                      </p:stCondLst>
                      <p:childTnLst>
                        <p:par>
                          <p:cTn id="28" fill="hold">
                            <p:stCondLst>
                              <p:cond delay="0"/>
                            </p:stCondLst>
                            <p:childTnLst>
                              <p:par>
                                <p:cTn id="29" presetID="23" presetClass="entr" presetSubtype="16"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p:cTn id="31"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32" dur="500" fill="hold"/>
                                        <p:tgtEl>
                                          <p:spTgt spid="3">
                                            <p:txEl>
                                              <p:pRg st="4" end="4"/>
                                            </p:txEl>
                                          </p:spTgt>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C4556-F5FA-0F2D-DA48-2DCBFB6941F9}"/>
              </a:ext>
            </a:extLst>
          </p:cNvPr>
          <p:cNvSpPr>
            <a:spLocks noGrp="1"/>
          </p:cNvSpPr>
          <p:nvPr>
            <p:ph type="title"/>
          </p:nvPr>
        </p:nvSpPr>
        <p:spPr/>
        <p:txBody>
          <a:bodyPr/>
          <a:lstStyle/>
          <a:p>
            <a:r>
              <a:rPr lang="en-US" b="1" dirty="0">
                <a:cs typeface="Calibri Light"/>
              </a:rPr>
              <a:t>Security services</a:t>
            </a:r>
            <a:endParaRPr lang="en-US" b="1">
              <a:cs typeface="Calibri Light"/>
            </a:endParaRPr>
          </a:p>
        </p:txBody>
      </p:sp>
      <p:sp>
        <p:nvSpPr>
          <p:cNvPr id="3" name="Content Placeholder 2">
            <a:extLst>
              <a:ext uri="{FF2B5EF4-FFF2-40B4-BE49-F238E27FC236}">
                <a16:creationId xmlns:a16="http://schemas.microsoft.com/office/drawing/2014/main" id="{CC008CA1-67D8-84E0-BB32-8300BF24E305}"/>
              </a:ext>
            </a:extLst>
          </p:cNvPr>
          <p:cNvSpPr>
            <a:spLocks noGrp="1"/>
          </p:cNvSpPr>
          <p:nvPr>
            <p:ph idx="1"/>
          </p:nvPr>
        </p:nvSpPr>
        <p:spPr/>
        <p:txBody>
          <a:bodyPr vert="horz" lIns="91440" tIns="45720" rIns="91440" bIns="45720" rtlCol="0" anchor="t">
            <a:normAutofit/>
          </a:bodyPr>
          <a:lstStyle/>
          <a:p>
            <a:r>
              <a:rPr lang="en-US" dirty="0">
                <a:cs typeface="Calibri"/>
              </a:rPr>
              <a:t>The processing or communication service that is  provide by system to give  specific kind of protection to system services. </a:t>
            </a:r>
            <a:endParaRPr lang="en-US"/>
          </a:p>
          <a:p>
            <a:r>
              <a:rPr lang="en-US" dirty="0">
                <a:cs typeface="Calibri"/>
              </a:rPr>
              <a:t>System services, implement security policies and  implemented by security mechanism.</a:t>
            </a:r>
            <a:endParaRPr lang="en-US"/>
          </a:p>
        </p:txBody>
      </p:sp>
    </p:spTree>
    <p:extLst>
      <p:ext uri="{BB962C8B-B14F-4D97-AF65-F5344CB8AC3E}">
        <p14:creationId xmlns:p14="http://schemas.microsoft.com/office/powerpoint/2010/main" val="32092275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7B6BD-D9DB-7322-4644-4012CF1FC57D}"/>
              </a:ext>
            </a:extLst>
          </p:cNvPr>
          <p:cNvSpPr>
            <a:spLocks noGrp="1"/>
          </p:cNvSpPr>
          <p:nvPr>
            <p:ph type="title"/>
          </p:nvPr>
        </p:nvSpPr>
        <p:spPr/>
        <p:txBody>
          <a:bodyPr/>
          <a:lstStyle/>
          <a:p>
            <a:pPr>
              <a:spcBef>
                <a:spcPts val="1000"/>
              </a:spcBef>
            </a:pPr>
            <a:r>
              <a:rPr lang="en-US" sz="4000" dirty="0">
                <a:latin typeface="Calibri"/>
                <a:cs typeface="Calibri"/>
              </a:rPr>
              <a:t>Security services </a:t>
            </a:r>
            <a:endParaRPr lang="en-US" dirty="0">
              <a:cs typeface="Calibri Light"/>
            </a:endParaRPr>
          </a:p>
        </p:txBody>
      </p:sp>
      <p:sp>
        <p:nvSpPr>
          <p:cNvPr id="3" name="Content Placeholder 2">
            <a:extLst>
              <a:ext uri="{FF2B5EF4-FFF2-40B4-BE49-F238E27FC236}">
                <a16:creationId xmlns:a16="http://schemas.microsoft.com/office/drawing/2014/main" id="{0DD08A25-6268-FE73-C9B2-42E20456849F}"/>
              </a:ext>
            </a:extLst>
          </p:cNvPr>
          <p:cNvSpPr>
            <a:spLocks noGrp="1"/>
          </p:cNvSpPr>
          <p:nvPr>
            <p:ph idx="1"/>
          </p:nvPr>
        </p:nvSpPr>
        <p:spPr/>
        <p:txBody>
          <a:bodyPr vert="horz" lIns="91440" tIns="45720" rIns="91440" bIns="45720" rtlCol="0" anchor="t">
            <a:normAutofit/>
          </a:bodyPr>
          <a:lstStyle/>
          <a:p>
            <a:r>
              <a:rPr lang="en-US" dirty="0">
                <a:ea typeface="+mn-lt"/>
                <a:cs typeface="+mn-lt"/>
              </a:rPr>
              <a:t>–</a:t>
            </a:r>
            <a:r>
              <a:rPr lang="en-US" dirty="0">
                <a:latin typeface="Arial"/>
                <a:cs typeface="Arial"/>
              </a:rPr>
              <a:t>is something that enhances the security of the data processing systems and the information transfers of an organization</a:t>
            </a:r>
            <a:endParaRPr lang="en-US" dirty="0">
              <a:cs typeface="Calibri" panose="020F0502020204030204"/>
            </a:endParaRPr>
          </a:p>
          <a:p>
            <a:r>
              <a:rPr lang="en-US" dirty="0">
                <a:ea typeface="+mn-lt"/>
                <a:cs typeface="+mn-lt"/>
              </a:rPr>
              <a:t>–</a:t>
            </a:r>
            <a:r>
              <a:rPr lang="en-US" dirty="0">
                <a:latin typeface="Arial"/>
                <a:cs typeface="Arial"/>
              </a:rPr>
              <a:t>intended to counter security attacks</a:t>
            </a:r>
            <a:endParaRPr lang="en-US" dirty="0"/>
          </a:p>
          <a:p>
            <a:r>
              <a:rPr lang="en-US" dirty="0">
                <a:ea typeface="+mn-lt"/>
                <a:cs typeface="+mn-lt"/>
              </a:rPr>
              <a:t>–</a:t>
            </a:r>
            <a:r>
              <a:rPr lang="en-US" dirty="0">
                <a:latin typeface="Arial"/>
                <a:cs typeface="Arial"/>
              </a:rPr>
              <a:t>make use of one or more security mechanisms to provide the service</a:t>
            </a:r>
            <a:endParaRPr lang="en-US" dirty="0"/>
          </a:p>
          <a:p>
            <a:r>
              <a:rPr lang="en-US" dirty="0">
                <a:ea typeface="+mn-lt"/>
                <a:cs typeface="+mn-lt"/>
              </a:rPr>
              <a:t>–</a:t>
            </a:r>
            <a:r>
              <a:rPr lang="en-US" dirty="0">
                <a:latin typeface="Arial"/>
                <a:cs typeface="Arial"/>
              </a:rPr>
              <a:t>replicate functions normally associated with physical documents</a:t>
            </a:r>
            <a:endParaRPr lang="en-US" dirty="0"/>
          </a:p>
          <a:p>
            <a:r>
              <a:rPr lang="en-US" sz="2400" dirty="0">
                <a:ea typeface="+mn-lt"/>
                <a:cs typeface="+mn-lt"/>
              </a:rPr>
              <a:t>•</a:t>
            </a:r>
            <a:r>
              <a:rPr lang="en-US" sz="2400" dirty="0" err="1">
                <a:latin typeface="Arial"/>
                <a:cs typeface="Arial"/>
              </a:rPr>
              <a:t>eg.</a:t>
            </a:r>
            <a:r>
              <a:rPr lang="en-US" sz="2400" dirty="0">
                <a:latin typeface="Arial"/>
                <a:cs typeface="Arial"/>
              </a:rPr>
              <a:t> have signatures, dates; need protection from disclosure, tampering, or destruction; be notarized or witnessed; be recorded or licensed</a:t>
            </a:r>
            <a:endParaRPr lang="en-US" dirty="0"/>
          </a:p>
          <a:p>
            <a:endParaRPr lang="en-US" dirty="0">
              <a:cs typeface="Calibri"/>
            </a:endParaRPr>
          </a:p>
        </p:txBody>
      </p:sp>
    </p:spTree>
    <p:extLst>
      <p:ext uri="{BB962C8B-B14F-4D97-AF65-F5344CB8AC3E}">
        <p14:creationId xmlns:p14="http://schemas.microsoft.com/office/powerpoint/2010/main" val="25462239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3045E-0542-A1D3-6BF3-70EEA1419979}"/>
              </a:ext>
            </a:extLst>
          </p:cNvPr>
          <p:cNvSpPr>
            <a:spLocks noGrp="1"/>
          </p:cNvSpPr>
          <p:nvPr>
            <p:ph type="title"/>
          </p:nvPr>
        </p:nvSpPr>
        <p:spPr/>
        <p:txBody>
          <a:bodyPr/>
          <a:lstStyle/>
          <a:p>
            <a:r>
              <a:rPr lang="en-US" b="1">
                <a:cs typeface="Calibri Light"/>
              </a:rPr>
              <a:t>Security services</a:t>
            </a:r>
          </a:p>
          <a:p>
            <a:endParaRPr lang="en-US" dirty="0">
              <a:cs typeface="Calibri Light"/>
            </a:endParaRPr>
          </a:p>
        </p:txBody>
      </p:sp>
      <p:sp>
        <p:nvSpPr>
          <p:cNvPr id="3" name="Content Placeholder 2">
            <a:extLst>
              <a:ext uri="{FF2B5EF4-FFF2-40B4-BE49-F238E27FC236}">
                <a16:creationId xmlns:a16="http://schemas.microsoft.com/office/drawing/2014/main" id="{EB049543-2315-D6E0-70B1-52A5BB080109}"/>
              </a:ext>
            </a:extLst>
          </p:cNvPr>
          <p:cNvSpPr>
            <a:spLocks noGrp="1"/>
          </p:cNvSpPr>
          <p:nvPr>
            <p:ph idx="1"/>
          </p:nvPr>
        </p:nvSpPr>
        <p:spPr/>
        <p:txBody>
          <a:bodyPr vert="horz" lIns="91440" tIns="45720" rIns="91440" bIns="45720" rtlCol="0" anchor="t">
            <a:normAutofit/>
          </a:bodyPr>
          <a:lstStyle/>
          <a:p>
            <a:r>
              <a:rPr lang="en-US" dirty="0">
                <a:cs typeface="Calibri"/>
              </a:rPr>
              <a:t>Authentication</a:t>
            </a:r>
          </a:p>
          <a:p>
            <a:pPr marL="0" indent="0">
              <a:buNone/>
            </a:pPr>
            <a:r>
              <a:rPr lang="en-US" dirty="0">
                <a:cs typeface="Calibri"/>
              </a:rPr>
              <a:t>   Peer entity Authentication</a:t>
            </a:r>
          </a:p>
          <a:p>
            <a:pPr marL="0" indent="0">
              <a:buNone/>
            </a:pPr>
            <a:r>
              <a:rPr lang="en-US" dirty="0">
                <a:cs typeface="Calibri"/>
              </a:rPr>
              <a:t>   Data origin Authentication</a:t>
            </a:r>
          </a:p>
          <a:p>
            <a:r>
              <a:rPr lang="en-US" dirty="0">
                <a:cs typeface="Calibri"/>
              </a:rPr>
              <a:t>Access Control</a:t>
            </a:r>
          </a:p>
          <a:p>
            <a:r>
              <a:rPr lang="en-US" dirty="0">
                <a:cs typeface="Calibri"/>
              </a:rPr>
              <a:t>Data confidentiality</a:t>
            </a:r>
          </a:p>
          <a:p>
            <a:r>
              <a:rPr lang="en-US" dirty="0">
                <a:cs typeface="Calibri"/>
              </a:rPr>
              <a:t>Data Integrity</a:t>
            </a:r>
          </a:p>
          <a:p>
            <a:r>
              <a:rPr lang="en-US" dirty="0">
                <a:cs typeface="Calibri"/>
              </a:rPr>
              <a:t>Non repudiation </a:t>
            </a:r>
          </a:p>
          <a:p>
            <a:endParaRPr lang="en-US" dirty="0">
              <a:cs typeface="Calibri"/>
            </a:endParaRPr>
          </a:p>
          <a:p>
            <a:endParaRPr lang="en-US" dirty="0">
              <a:cs typeface="Calibri"/>
            </a:endParaRPr>
          </a:p>
        </p:txBody>
      </p:sp>
    </p:spTree>
    <p:extLst>
      <p:ext uri="{BB962C8B-B14F-4D97-AF65-F5344CB8AC3E}">
        <p14:creationId xmlns:p14="http://schemas.microsoft.com/office/powerpoint/2010/main" val="5907470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E4F8D-DCD8-D3AC-7BE1-D3700ECA0E4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D5A9BE5-3BFA-EA40-E27B-E7265F562FE1}"/>
              </a:ext>
            </a:extLst>
          </p:cNvPr>
          <p:cNvSpPr>
            <a:spLocks noGrp="1"/>
          </p:cNvSpPr>
          <p:nvPr>
            <p:ph idx="1"/>
          </p:nvPr>
        </p:nvSpPr>
        <p:spPr/>
        <p:txBody>
          <a:bodyPr vert="horz" lIns="91440" tIns="45720" rIns="91440" bIns="45720" rtlCol="0" anchor="t">
            <a:normAutofit/>
          </a:bodyPr>
          <a:lstStyle/>
          <a:p>
            <a:r>
              <a:rPr lang="en-US" sz="3200" b="1" dirty="0">
                <a:solidFill>
                  <a:srgbClr val="333333"/>
                </a:solidFill>
                <a:ea typeface="+mn-lt"/>
                <a:cs typeface="+mn-lt"/>
              </a:rPr>
              <a:t>Peer Entity Authentication:</a:t>
            </a:r>
            <a:r>
              <a:rPr lang="en-US" sz="3200" dirty="0">
                <a:solidFill>
                  <a:srgbClr val="333333"/>
                </a:solidFill>
                <a:ea typeface="+mn-lt"/>
                <a:cs typeface="+mn-lt"/>
              </a:rPr>
              <a:t> Used in association with a logical connection to provide confidence in the identity of the entities connected.</a:t>
            </a:r>
            <a:endParaRPr lang="en-US" sz="3200" dirty="0">
              <a:ea typeface="Calibri" panose="020F0502020204030204"/>
              <a:cs typeface="Calibri" panose="020F0502020204030204"/>
            </a:endParaRPr>
          </a:p>
          <a:p>
            <a:r>
              <a:rPr lang="en-US" sz="3200" b="1" dirty="0">
                <a:solidFill>
                  <a:srgbClr val="333333"/>
                </a:solidFill>
                <a:ea typeface="+mn-lt"/>
                <a:cs typeface="+mn-lt"/>
              </a:rPr>
              <a:t>Data-Origin Authentication:</a:t>
            </a:r>
            <a:r>
              <a:rPr lang="en-US" sz="3200" dirty="0">
                <a:solidFill>
                  <a:srgbClr val="333333"/>
                </a:solidFill>
                <a:ea typeface="+mn-lt"/>
                <a:cs typeface="+mn-lt"/>
              </a:rPr>
              <a:t> In a connectionless transfer, provides assurance that the source of received data is as claimed.</a:t>
            </a:r>
            <a:endParaRPr lang="en-US" sz="3200" dirty="0">
              <a:ea typeface="Calibri"/>
              <a:cs typeface="Calibri"/>
            </a:endParaRPr>
          </a:p>
          <a:p>
            <a:endParaRPr lang="en-US" dirty="0">
              <a:ea typeface="Calibri"/>
              <a:cs typeface="Calibri"/>
            </a:endParaRPr>
          </a:p>
        </p:txBody>
      </p:sp>
    </p:spTree>
    <p:extLst>
      <p:ext uri="{BB962C8B-B14F-4D97-AF65-F5344CB8AC3E}">
        <p14:creationId xmlns:p14="http://schemas.microsoft.com/office/powerpoint/2010/main" val="25213349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0C6EC-D391-79F7-3841-19F883C9730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86C640F-4983-E05C-640C-3AE31CA33BB6}"/>
              </a:ext>
            </a:extLst>
          </p:cNvPr>
          <p:cNvSpPr>
            <a:spLocks noGrp="1"/>
          </p:cNvSpPr>
          <p:nvPr>
            <p:ph idx="1"/>
          </p:nvPr>
        </p:nvSpPr>
        <p:spPr/>
        <p:txBody>
          <a:bodyPr vert="horz" lIns="91440" tIns="45720" rIns="91440" bIns="45720" rtlCol="0" anchor="t">
            <a:normAutofit/>
          </a:bodyPr>
          <a:lstStyle/>
          <a:p>
            <a:r>
              <a:rPr lang="en-US" sz="3200" b="1" dirty="0">
                <a:solidFill>
                  <a:srgbClr val="333333"/>
                </a:solidFill>
                <a:ea typeface="+mn-lt"/>
                <a:cs typeface="+mn-lt"/>
              </a:rPr>
              <a:t>Data Confidentiality:</a:t>
            </a:r>
            <a:r>
              <a:rPr lang="en-US" sz="3200" dirty="0">
                <a:solidFill>
                  <a:srgbClr val="333333"/>
                </a:solidFill>
                <a:ea typeface="+mn-lt"/>
                <a:cs typeface="+mn-lt"/>
              </a:rPr>
              <a:t> Protects data from unauthorized disclosure.</a:t>
            </a:r>
            <a:endParaRPr lang="en-US" sz="3200" dirty="0">
              <a:ea typeface="Calibri" panose="020F0502020204030204"/>
              <a:cs typeface="Calibri" panose="020F0502020204030204"/>
            </a:endParaRPr>
          </a:p>
          <a:p>
            <a:r>
              <a:rPr lang="en-US" sz="3200" b="1" dirty="0">
                <a:solidFill>
                  <a:srgbClr val="333333"/>
                </a:solidFill>
                <a:ea typeface="+mn-lt"/>
                <a:cs typeface="+mn-lt"/>
              </a:rPr>
              <a:t>Access Control:</a:t>
            </a:r>
            <a:r>
              <a:rPr lang="en-US" sz="3200" dirty="0">
                <a:solidFill>
                  <a:srgbClr val="333333"/>
                </a:solidFill>
                <a:ea typeface="+mn-lt"/>
                <a:cs typeface="+mn-lt"/>
              </a:rPr>
              <a:t> The prevention of unauthorized use of a resource (i.e., this service controls who can have access to a resource, under what conditions access can occur, and what those accessing the resource are allowed to do).</a:t>
            </a:r>
            <a:endParaRPr lang="en-US" sz="3200" dirty="0">
              <a:ea typeface="Calibri"/>
              <a:cs typeface="Calibri"/>
            </a:endParaRPr>
          </a:p>
          <a:p>
            <a:endParaRPr lang="en-US" sz="3200" dirty="0">
              <a:ea typeface="Calibri"/>
              <a:cs typeface="Calibri"/>
            </a:endParaRPr>
          </a:p>
        </p:txBody>
      </p:sp>
    </p:spTree>
    <p:extLst>
      <p:ext uri="{BB962C8B-B14F-4D97-AF65-F5344CB8AC3E}">
        <p14:creationId xmlns:p14="http://schemas.microsoft.com/office/powerpoint/2010/main" val="33686863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F7B6A-8615-135E-C041-A36F34454A5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A6EF90C-7D19-9B14-4E59-31C7BFD606BD}"/>
              </a:ext>
            </a:extLst>
          </p:cNvPr>
          <p:cNvSpPr>
            <a:spLocks noGrp="1"/>
          </p:cNvSpPr>
          <p:nvPr>
            <p:ph idx="1"/>
          </p:nvPr>
        </p:nvSpPr>
        <p:spPr/>
        <p:txBody>
          <a:bodyPr vert="horz" lIns="91440" tIns="45720" rIns="91440" bIns="45720" rtlCol="0" anchor="t">
            <a:noAutofit/>
          </a:bodyPr>
          <a:lstStyle/>
          <a:p>
            <a:r>
              <a:rPr lang="en-US" sz="3200" b="1" dirty="0">
                <a:solidFill>
                  <a:srgbClr val="333333"/>
                </a:solidFill>
                <a:ea typeface="+mn-lt"/>
                <a:cs typeface="+mn-lt"/>
              </a:rPr>
              <a:t>Data Integrity:</a:t>
            </a:r>
            <a:r>
              <a:rPr lang="en-US" sz="3200" dirty="0">
                <a:solidFill>
                  <a:srgbClr val="333333"/>
                </a:solidFill>
                <a:ea typeface="+mn-lt"/>
                <a:cs typeface="+mn-lt"/>
              </a:rPr>
              <a:t> The assurance that data received are exactly as sent by an authorized entity (i.e., contain no modification, insertion, deletion, or replay).</a:t>
            </a:r>
            <a:endParaRPr lang="en-US" sz="3200" dirty="0">
              <a:ea typeface="Calibri" panose="020F0502020204030204"/>
              <a:cs typeface="Calibri" panose="020F0502020204030204"/>
            </a:endParaRPr>
          </a:p>
          <a:p>
            <a:r>
              <a:rPr lang="en-US" sz="3200" b="1" dirty="0">
                <a:solidFill>
                  <a:srgbClr val="333333"/>
                </a:solidFill>
                <a:ea typeface="+mn-lt"/>
                <a:cs typeface="+mn-lt"/>
              </a:rPr>
              <a:t>Non-repudiation:</a:t>
            </a:r>
            <a:r>
              <a:rPr lang="en-US" sz="3200" dirty="0">
                <a:solidFill>
                  <a:srgbClr val="333333"/>
                </a:solidFill>
                <a:ea typeface="+mn-lt"/>
                <a:cs typeface="+mn-lt"/>
              </a:rPr>
              <a:t> Protects against denial by one of the entities involved in a communication of having participated in all or part of the communication.</a:t>
            </a:r>
            <a:endParaRPr lang="en-US" sz="3200" dirty="0">
              <a:ea typeface="Calibri"/>
              <a:cs typeface="Calibri"/>
            </a:endParaRPr>
          </a:p>
          <a:p>
            <a:pPr marL="0" indent="0">
              <a:buNone/>
            </a:pPr>
            <a:r>
              <a:rPr lang="en-US" sz="3200" b="1" dirty="0">
                <a:solidFill>
                  <a:srgbClr val="333333"/>
                </a:solidFill>
                <a:ea typeface="+mn-lt"/>
                <a:cs typeface="+mn-lt"/>
              </a:rPr>
              <a:t>        Proof of Origin:</a:t>
            </a:r>
            <a:r>
              <a:rPr lang="en-US" sz="3200" dirty="0">
                <a:solidFill>
                  <a:srgbClr val="333333"/>
                </a:solidFill>
                <a:ea typeface="+mn-lt"/>
                <a:cs typeface="+mn-lt"/>
              </a:rPr>
              <a:t> Proof that the message was sent by the specified party.</a:t>
            </a:r>
            <a:endParaRPr lang="en-US" sz="3200" dirty="0">
              <a:ea typeface="Calibri"/>
              <a:cs typeface="Calibri"/>
            </a:endParaRPr>
          </a:p>
          <a:p>
            <a:pPr marL="0" indent="0">
              <a:buNone/>
            </a:pPr>
            <a:r>
              <a:rPr lang="en-US" sz="3200" b="1" dirty="0">
                <a:solidFill>
                  <a:srgbClr val="333333"/>
                </a:solidFill>
                <a:ea typeface="+mn-lt"/>
                <a:cs typeface="+mn-lt"/>
              </a:rPr>
              <a:t>        Proof of Delivery:</a:t>
            </a:r>
            <a:r>
              <a:rPr lang="en-US" sz="3200" dirty="0">
                <a:solidFill>
                  <a:srgbClr val="333333"/>
                </a:solidFill>
                <a:ea typeface="+mn-lt"/>
                <a:cs typeface="+mn-lt"/>
              </a:rPr>
              <a:t> Proof that the message was received by the specified party.</a:t>
            </a:r>
            <a:endParaRPr lang="en-US" sz="3200" dirty="0">
              <a:ea typeface="Calibri"/>
              <a:cs typeface="Calibri"/>
            </a:endParaRPr>
          </a:p>
          <a:p>
            <a:endParaRPr lang="en-US" sz="3200" dirty="0">
              <a:ea typeface="Calibri"/>
              <a:cs typeface="Calibri"/>
            </a:endParaRPr>
          </a:p>
        </p:txBody>
      </p:sp>
    </p:spTree>
    <p:extLst>
      <p:ext uri="{BB962C8B-B14F-4D97-AF65-F5344CB8AC3E}">
        <p14:creationId xmlns:p14="http://schemas.microsoft.com/office/powerpoint/2010/main" val="15033212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C3937-B29C-F927-9A6B-CB81FA27D74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48418C0-5A3F-B8AC-5A6C-43BE25674DC6}"/>
              </a:ext>
            </a:extLst>
          </p:cNvPr>
          <p:cNvSpPr>
            <a:spLocks noGrp="1"/>
          </p:cNvSpPr>
          <p:nvPr>
            <p:ph idx="1"/>
          </p:nvPr>
        </p:nvSpPr>
        <p:spPr/>
        <p:txBody>
          <a:bodyPr vert="horz" lIns="91440" tIns="45720" rIns="91440" bIns="45720" rtlCol="0" anchor="t">
            <a:normAutofit/>
          </a:bodyPr>
          <a:lstStyle/>
          <a:p>
            <a:r>
              <a:rPr lang="en-US" sz="4400" dirty="0">
                <a:cs typeface="Calibri"/>
              </a:rPr>
              <a:t>CO3:</a:t>
            </a:r>
            <a:r>
              <a:rPr lang="en-US" sz="4400" dirty="0">
                <a:ea typeface="+mn-lt"/>
                <a:cs typeface="+mn-lt"/>
              </a:rPr>
              <a:t>Explore system security concepts</a:t>
            </a:r>
            <a:endParaRPr lang="en-US" sz="4400">
              <a:cs typeface="Calibri"/>
            </a:endParaRPr>
          </a:p>
        </p:txBody>
      </p:sp>
    </p:spTree>
    <p:extLst>
      <p:ext uri="{BB962C8B-B14F-4D97-AF65-F5344CB8AC3E}">
        <p14:creationId xmlns:p14="http://schemas.microsoft.com/office/powerpoint/2010/main" val="3455563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51697-BC01-24C8-4B6C-F0E58BCBD19B}"/>
              </a:ext>
            </a:extLst>
          </p:cNvPr>
          <p:cNvSpPr>
            <a:spLocks noGrp="1"/>
          </p:cNvSpPr>
          <p:nvPr>
            <p:ph type="title"/>
          </p:nvPr>
        </p:nvSpPr>
        <p:spPr/>
        <p:txBody>
          <a:bodyPr/>
          <a:lstStyle/>
          <a:p>
            <a:r>
              <a:rPr lang="en-US" dirty="0">
                <a:latin typeface="Arial"/>
                <a:cs typeface="Arial"/>
              </a:rPr>
              <a:t>Security Mechanism</a:t>
            </a:r>
            <a:endParaRPr lang="en-US" dirty="0"/>
          </a:p>
        </p:txBody>
      </p:sp>
      <p:sp>
        <p:nvSpPr>
          <p:cNvPr id="3" name="Content Placeholder 2">
            <a:extLst>
              <a:ext uri="{FF2B5EF4-FFF2-40B4-BE49-F238E27FC236}">
                <a16:creationId xmlns:a16="http://schemas.microsoft.com/office/drawing/2014/main" id="{A8961C48-4F41-0D65-6DA2-750637AC6A91}"/>
              </a:ext>
            </a:extLst>
          </p:cNvPr>
          <p:cNvSpPr>
            <a:spLocks noGrp="1"/>
          </p:cNvSpPr>
          <p:nvPr>
            <p:ph idx="1"/>
          </p:nvPr>
        </p:nvSpPr>
        <p:spPr/>
        <p:txBody>
          <a:bodyPr vert="horz" lIns="91440" tIns="45720" rIns="91440" bIns="45720" rtlCol="0" anchor="t">
            <a:normAutofit/>
          </a:bodyPr>
          <a:lstStyle/>
          <a:p>
            <a:pPr marL="0" indent="0">
              <a:buNone/>
            </a:pPr>
            <a:r>
              <a:rPr lang="en-US" sz="3200" dirty="0">
                <a:ea typeface="+mn-lt"/>
                <a:cs typeface="+mn-lt"/>
              </a:rPr>
              <a:t>•</a:t>
            </a:r>
            <a:r>
              <a:rPr lang="en-US" sz="3200" dirty="0">
                <a:latin typeface="Arial"/>
                <a:cs typeface="Arial"/>
              </a:rPr>
              <a:t>a mechanism that is designed to detect, prevent, or recover from a security attack</a:t>
            </a:r>
            <a:endParaRPr lang="en-US" dirty="0">
              <a:cs typeface="Calibri" panose="020F0502020204030204"/>
            </a:endParaRPr>
          </a:p>
          <a:p>
            <a:pPr marL="0" indent="0">
              <a:buNone/>
            </a:pPr>
            <a:r>
              <a:rPr lang="en-US" sz="3200" dirty="0">
                <a:ea typeface="+mn-lt"/>
                <a:cs typeface="+mn-lt"/>
              </a:rPr>
              <a:t>•</a:t>
            </a:r>
            <a:r>
              <a:rPr lang="en-US" sz="3200" dirty="0">
                <a:latin typeface="Arial"/>
                <a:cs typeface="Arial"/>
              </a:rPr>
              <a:t>no single mechanism that will support all functions required</a:t>
            </a:r>
            <a:endParaRPr lang="en-US" dirty="0">
              <a:cs typeface="Calibri" panose="020F0502020204030204"/>
            </a:endParaRPr>
          </a:p>
          <a:p>
            <a:r>
              <a:rPr lang="en-US" sz="3200" dirty="0">
                <a:latin typeface="Arial"/>
                <a:cs typeface="Arial"/>
              </a:rPr>
              <a:t>however one particular element underlies many of the security mechanisms in use: </a:t>
            </a:r>
            <a:r>
              <a:rPr lang="en-US" sz="3200" b="1" dirty="0">
                <a:latin typeface="Arial"/>
                <a:cs typeface="Arial"/>
              </a:rPr>
              <a:t>cryptographic techniques</a:t>
            </a:r>
            <a:endParaRPr lang="en-US" dirty="0"/>
          </a:p>
          <a:p>
            <a:pPr marL="0" indent="0">
              <a:buNone/>
            </a:pPr>
            <a:endParaRPr lang="en-US" sz="3200" dirty="0">
              <a:ea typeface="Calibri"/>
              <a:cs typeface="Calibri"/>
            </a:endParaRPr>
          </a:p>
        </p:txBody>
      </p:sp>
    </p:spTree>
    <p:extLst>
      <p:ext uri="{BB962C8B-B14F-4D97-AF65-F5344CB8AC3E}">
        <p14:creationId xmlns:p14="http://schemas.microsoft.com/office/powerpoint/2010/main" val="17245386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76B4E-8B45-5E06-738C-9E70CD70A5AF}"/>
              </a:ext>
            </a:extLst>
          </p:cNvPr>
          <p:cNvSpPr>
            <a:spLocks noGrp="1"/>
          </p:cNvSpPr>
          <p:nvPr>
            <p:ph type="title"/>
          </p:nvPr>
        </p:nvSpPr>
        <p:spPr/>
        <p:txBody>
          <a:bodyPr/>
          <a:lstStyle/>
          <a:p>
            <a:r>
              <a:rPr lang="en-US" b="1" dirty="0">
                <a:cs typeface="Calibri Light"/>
              </a:rPr>
              <a:t>Specific security mechanism</a:t>
            </a:r>
            <a:endParaRPr lang="en-US" b="1" dirty="0"/>
          </a:p>
        </p:txBody>
      </p:sp>
      <p:sp>
        <p:nvSpPr>
          <p:cNvPr id="3" name="Content Placeholder 2">
            <a:extLst>
              <a:ext uri="{FF2B5EF4-FFF2-40B4-BE49-F238E27FC236}">
                <a16:creationId xmlns:a16="http://schemas.microsoft.com/office/drawing/2014/main" id="{AD142D63-8CB0-F80F-963F-FD11E2913872}"/>
              </a:ext>
            </a:extLst>
          </p:cNvPr>
          <p:cNvSpPr>
            <a:spLocks noGrp="1"/>
          </p:cNvSpPr>
          <p:nvPr>
            <p:ph idx="1"/>
          </p:nvPr>
        </p:nvSpPr>
        <p:spPr/>
        <p:txBody>
          <a:bodyPr vert="horz" lIns="91440" tIns="45720" rIns="91440" bIns="45720" rtlCol="0" anchor="t">
            <a:normAutofit/>
          </a:bodyPr>
          <a:lstStyle/>
          <a:p>
            <a:r>
              <a:rPr lang="en-US" dirty="0">
                <a:cs typeface="Calibri"/>
              </a:rPr>
              <a:t>Encipherment</a:t>
            </a:r>
          </a:p>
          <a:p>
            <a:r>
              <a:rPr lang="en-US" dirty="0">
                <a:cs typeface="Calibri"/>
              </a:rPr>
              <a:t>Digital signature</a:t>
            </a:r>
          </a:p>
          <a:p>
            <a:r>
              <a:rPr lang="en-US" dirty="0">
                <a:cs typeface="Calibri"/>
              </a:rPr>
              <a:t>Access Control</a:t>
            </a:r>
          </a:p>
          <a:p>
            <a:r>
              <a:rPr lang="en-US" dirty="0">
                <a:cs typeface="Calibri"/>
              </a:rPr>
              <a:t>Data Integrity</a:t>
            </a:r>
          </a:p>
          <a:p>
            <a:r>
              <a:rPr lang="en-US" dirty="0">
                <a:cs typeface="Calibri"/>
              </a:rPr>
              <a:t>Authentication Exchange</a:t>
            </a:r>
          </a:p>
          <a:p>
            <a:r>
              <a:rPr lang="en-US" dirty="0">
                <a:cs typeface="Calibri"/>
              </a:rPr>
              <a:t>Traffic padding</a:t>
            </a:r>
          </a:p>
          <a:p>
            <a:r>
              <a:rPr lang="en-US" dirty="0">
                <a:cs typeface="Calibri"/>
              </a:rPr>
              <a:t>Routing control</a:t>
            </a:r>
          </a:p>
          <a:p>
            <a:r>
              <a:rPr lang="en-US" dirty="0">
                <a:cs typeface="Calibri"/>
              </a:rPr>
              <a:t>Notarization</a:t>
            </a:r>
          </a:p>
          <a:p>
            <a:endParaRPr lang="en-US" dirty="0">
              <a:cs typeface="Calibri"/>
            </a:endParaRPr>
          </a:p>
        </p:txBody>
      </p:sp>
    </p:spTree>
    <p:extLst>
      <p:ext uri="{BB962C8B-B14F-4D97-AF65-F5344CB8AC3E}">
        <p14:creationId xmlns:p14="http://schemas.microsoft.com/office/powerpoint/2010/main" val="37260238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EC3E5-A04C-B718-C099-950D504138B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2B0FC3C-8528-06D2-7B69-990EE7B08CD2}"/>
              </a:ext>
            </a:extLst>
          </p:cNvPr>
          <p:cNvSpPr>
            <a:spLocks noGrp="1"/>
          </p:cNvSpPr>
          <p:nvPr>
            <p:ph idx="1"/>
          </p:nvPr>
        </p:nvSpPr>
        <p:spPr/>
        <p:txBody>
          <a:bodyPr vert="horz" lIns="91440" tIns="45720" rIns="91440" bIns="45720" rtlCol="0" anchor="t">
            <a:normAutofit/>
          </a:bodyPr>
          <a:lstStyle/>
          <a:p>
            <a:pPr marL="0" indent="0">
              <a:buNone/>
            </a:pPr>
            <a:r>
              <a:rPr lang="en-US" sz="3200" b="1" dirty="0">
                <a:solidFill>
                  <a:srgbClr val="333333"/>
                </a:solidFill>
                <a:ea typeface="Calibri"/>
                <a:cs typeface="Calibri"/>
              </a:rPr>
              <a:t>1. Encipherment:</a:t>
            </a:r>
            <a:endParaRPr lang="en-US"/>
          </a:p>
          <a:p>
            <a:r>
              <a:rPr lang="en-US" sz="3200" dirty="0">
                <a:solidFill>
                  <a:srgbClr val="333333"/>
                </a:solidFill>
                <a:ea typeface="Calibri"/>
                <a:cs typeface="Calibri"/>
              </a:rPr>
              <a:t>This is hiding or covering of data which provides confidentiality. It is also used to complement other mechanisms to provide other services. Cryptography and Steganography are used for enciphering</a:t>
            </a:r>
          </a:p>
          <a:p>
            <a:endParaRPr lang="en-US" sz="3200" b="1">
              <a:solidFill>
                <a:srgbClr val="333333"/>
              </a:solidFill>
              <a:ea typeface="Calibri"/>
              <a:cs typeface="Calibri"/>
            </a:endParaRPr>
          </a:p>
        </p:txBody>
      </p:sp>
    </p:spTree>
    <p:extLst>
      <p:ext uri="{BB962C8B-B14F-4D97-AF65-F5344CB8AC3E}">
        <p14:creationId xmlns:p14="http://schemas.microsoft.com/office/powerpoint/2010/main" val="29896998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AC018-CF11-FC7E-F4E8-882E069340B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4023BA1-899B-421F-B11E-E1E62576456A}"/>
              </a:ext>
            </a:extLst>
          </p:cNvPr>
          <p:cNvSpPr>
            <a:spLocks noGrp="1"/>
          </p:cNvSpPr>
          <p:nvPr>
            <p:ph idx="1"/>
          </p:nvPr>
        </p:nvSpPr>
        <p:spPr/>
        <p:txBody>
          <a:bodyPr vert="horz" lIns="91440" tIns="45720" rIns="91440" bIns="45720" rtlCol="0" anchor="t">
            <a:normAutofit/>
          </a:bodyPr>
          <a:lstStyle/>
          <a:p>
            <a:pPr marL="0" indent="0">
              <a:buNone/>
            </a:pPr>
            <a:r>
              <a:rPr lang="en-US" sz="3200" b="1" dirty="0">
                <a:solidFill>
                  <a:srgbClr val="333333"/>
                </a:solidFill>
                <a:ea typeface="Calibri"/>
                <a:cs typeface="Calibri"/>
              </a:rPr>
              <a:t>2. Digital Integrity:</a:t>
            </a:r>
            <a:endParaRPr lang="en-US"/>
          </a:p>
          <a:p>
            <a:r>
              <a:rPr lang="en-US" sz="3200" dirty="0">
                <a:solidFill>
                  <a:srgbClr val="333333"/>
                </a:solidFill>
                <a:ea typeface="Calibri"/>
                <a:cs typeface="Calibri"/>
              </a:rPr>
              <a:t>The data integrity mechanism appends to the data a short check value that has been created by a specific process from the data itself. Data integrity is preserved by comparing check value received to the check value generated.</a:t>
            </a:r>
          </a:p>
          <a:p>
            <a:endParaRPr lang="en-US" sz="3200" dirty="0">
              <a:solidFill>
                <a:srgbClr val="333333"/>
              </a:solidFill>
              <a:ea typeface="Calibri"/>
              <a:cs typeface="Calibri"/>
            </a:endParaRPr>
          </a:p>
        </p:txBody>
      </p:sp>
    </p:spTree>
    <p:extLst>
      <p:ext uri="{BB962C8B-B14F-4D97-AF65-F5344CB8AC3E}">
        <p14:creationId xmlns:p14="http://schemas.microsoft.com/office/powerpoint/2010/main" val="1599239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2EE9F-5AA0-0CF7-FA14-EA36CEE3796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CA11B17-3F2C-7458-BD66-C9608E1D9023}"/>
              </a:ext>
            </a:extLst>
          </p:cNvPr>
          <p:cNvSpPr>
            <a:spLocks noGrp="1"/>
          </p:cNvSpPr>
          <p:nvPr>
            <p:ph idx="1"/>
          </p:nvPr>
        </p:nvSpPr>
        <p:spPr/>
        <p:txBody>
          <a:bodyPr vert="horz" lIns="91440" tIns="45720" rIns="91440" bIns="45720" rtlCol="0" anchor="t">
            <a:normAutofit/>
          </a:bodyPr>
          <a:lstStyle/>
          <a:p>
            <a:pPr marL="0" indent="0">
              <a:buNone/>
            </a:pPr>
            <a:r>
              <a:rPr lang="en-US" sz="3200" b="1" dirty="0">
                <a:solidFill>
                  <a:srgbClr val="333333"/>
                </a:solidFill>
                <a:ea typeface="Calibri"/>
                <a:cs typeface="Calibri"/>
              </a:rPr>
              <a:t>3. Digital Signature:</a:t>
            </a:r>
            <a:endParaRPr lang="en-US"/>
          </a:p>
          <a:p>
            <a:r>
              <a:rPr lang="en-US" sz="3200" dirty="0">
                <a:solidFill>
                  <a:srgbClr val="333333"/>
                </a:solidFill>
                <a:ea typeface="Calibri"/>
                <a:cs typeface="Calibri"/>
              </a:rPr>
              <a:t>A digital signature is a means by which the sender can electronically sign the data and the receiver can electronically verify the signature. Public and private keys can be used.</a:t>
            </a:r>
          </a:p>
          <a:p>
            <a:endParaRPr lang="en-US" sz="3200" b="1" dirty="0">
              <a:solidFill>
                <a:srgbClr val="333333"/>
              </a:solidFill>
              <a:ea typeface="Calibri"/>
              <a:cs typeface="Calibri"/>
            </a:endParaRPr>
          </a:p>
          <a:p>
            <a:endParaRPr lang="en-US" dirty="0">
              <a:ea typeface="Calibri"/>
              <a:cs typeface="Calibri"/>
            </a:endParaRPr>
          </a:p>
        </p:txBody>
      </p:sp>
    </p:spTree>
    <p:extLst>
      <p:ext uri="{BB962C8B-B14F-4D97-AF65-F5344CB8AC3E}">
        <p14:creationId xmlns:p14="http://schemas.microsoft.com/office/powerpoint/2010/main" val="29896970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720B1-5A35-EE22-17A7-ECC97DDEA64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C9B9827-6DAD-081D-EFB6-B5F318D46586}"/>
              </a:ext>
            </a:extLst>
          </p:cNvPr>
          <p:cNvSpPr>
            <a:spLocks noGrp="1"/>
          </p:cNvSpPr>
          <p:nvPr>
            <p:ph idx="1"/>
          </p:nvPr>
        </p:nvSpPr>
        <p:spPr/>
        <p:txBody>
          <a:bodyPr vert="horz" lIns="91440" tIns="45720" rIns="91440" bIns="45720" rtlCol="0" anchor="t">
            <a:normAutofit/>
          </a:bodyPr>
          <a:lstStyle/>
          <a:p>
            <a:pPr marL="0" indent="0">
              <a:buNone/>
            </a:pPr>
            <a:r>
              <a:rPr lang="en-US" sz="3200" b="1" dirty="0">
                <a:solidFill>
                  <a:srgbClr val="333333"/>
                </a:solidFill>
                <a:ea typeface="Calibri"/>
                <a:cs typeface="Calibri"/>
              </a:rPr>
              <a:t>4. Authentication Exchange:</a:t>
            </a:r>
            <a:endParaRPr lang="en-US"/>
          </a:p>
          <a:p>
            <a:r>
              <a:rPr lang="en-US" sz="3200" dirty="0">
                <a:solidFill>
                  <a:srgbClr val="333333"/>
                </a:solidFill>
                <a:ea typeface="Calibri"/>
                <a:cs typeface="Calibri"/>
              </a:rPr>
              <a:t>In this two entities exchange some messages to prove their identity to each other.</a:t>
            </a:r>
          </a:p>
          <a:p>
            <a:endParaRPr lang="en-US" sz="1100">
              <a:solidFill>
                <a:srgbClr val="333333"/>
              </a:solidFill>
              <a:ea typeface="Calibri"/>
              <a:cs typeface="Calibri"/>
            </a:endParaRPr>
          </a:p>
        </p:txBody>
      </p:sp>
    </p:spTree>
    <p:extLst>
      <p:ext uri="{BB962C8B-B14F-4D97-AF65-F5344CB8AC3E}">
        <p14:creationId xmlns:p14="http://schemas.microsoft.com/office/powerpoint/2010/main" val="36796602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4B7B8-ED03-08F6-750C-2612F285962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44BA8CF-0610-332E-A771-4BB88F6B0F12}"/>
              </a:ext>
            </a:extLst>
          </p:cNvPr>
          <p:cNvSpPr>
            <a:spLocks noGrp="1"/>
          </p:cNvSpPr>
          <p:nvPr>
            <p:ph idx="1"/>
          </p:nvPr>
        </p:nvSpPr>
        <p:spPr/>
        <p:txBody>
          <a:bodyPr vert="horz" lIns="91440" tIns="45720" rIns="91440" bIns="45720" rtlCol="0" anchor="t">
            <a:normAutofit/>
          </a:bodyPr>
          <a:lstStyle/>
          <a:p>
            <a:pPr marL="0" indent="0">
              <a:buNone/>
            </a:pPr>
            <a:r>
              <a:rPr lang="en-US" sz="3200" b="1" dirty="0">
                <a:solidFill>
                  <a:srgbClr val="333333"/>
                </a:solidFill>
                <a:ea typeface="Calibri"/>
                <a:cs typeface="Calibri"/>
              </a:rPr>
              <a:t>5. Traffic Padding:</a:t>
            </a:r>
            <a:endParaRPr lang="en-US"/>
          </a:p>
          <a:p>
            <a:r>
              <a:rPr lang="en-US" sz="3200" dirty="0">
                <a:solidFill>
                  <a:srgbClr val="333333"/>
                </a:solidFill>
                <a:ea typeface="Calibri"/>
                <a:cs typeface="Calibri"/>
              </a:rPr>
              <a:t>Traffic padding means inserting some bogus data into the data traffic to thwart the adversary’s attempt to use the traffic analysis</a:t>
            </a:r>
            <a:r>
              <a:rPr lang="en-US" sz="1100" dirty="0">
                <a:solidFill>
                  <a:srgbClr val="333333"/>
                </a:solidFill>
                <a:ea typeface="Calibri"/>
                <a:cs typeface="Calibri"/>
              </a:rPr>
              <a:t>.</a:t>
            </a:r>
          </a:p>
          <a:p>
            <a:endParaRPr lang="en-US" sz="1100">
              <a:solidFill>
                <a:srgbClr val="333333"/>
              </a:solidFill>
              <a:ea typeface="Calibri"/>
              <a:cs typeface="Calibri"/>
            </a:endParaRPr>
          </a:p>
        </p:txBody>
      </p:sp>
    </p:spTree>
    <p:extLst>
      <p:ext uri="{BB962C8B-B14F-4D97-AF65-F5344CB8AC3E}">
        <p14:creationId xmlns:p14="http://schemas.microsoft.com/office/powerpoint/2010/main" val="5411747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FC41B-151B-F534-F4E4-91C070A4020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50A990E-D936-DD7A-1C71-406332D9D788}"/>
              </a:ext>
            </a:extLst>
          </p:cNvPr>
          <p:cNvSpPr>
            <a:spLocks noGrp="1"/>
          </p:cNvSpPr>
          <p:nvPr>
            <p:ph idx="1"/>
          </p:nvPr>
        </p:nvSpPr>
        <p:spPr/>
        <p:txBody>
          <a:bodyPr vert="horz" lIns="91440" tIns="45720" rIns="91440" bIns="45720" rtlCol="0" anchor="t">
            <a:normAutofit/>
          </a:bodyPr>
          <a:lstStyle/>
          <a:p>
            <a:pPr marL="0" indent="0">
              <a:buNone/>
            </a:pPr>
            <a:r>
              <a:rPr lang="en-US" sz="3200" b="1" dirty="0">
                <a:solidFill>
                  <a:srgbClr val="333333"/>
                </a:solidFill>
                <a:ea typeface="Calibri"/>
                <a:cs typeface="Calibri"/>
              </a:rPr>
              <a:t>6. Routing Control:</a:t>
            </a:r>
            <a:endParaRPr lang="en-US"/>
          </a:p>
          <a:p>
            <a:r>
              <a:rPr lang="en-US" sz="3200" dirty="0">
                <a:solidFill>
                  <a:srgbClr val="333333"/>
                </a:solidFill>
                <a:ea typeface="Calibri"/>
                <a:cs typeface="Calibri"/>
              </a:rPr>
              <a:t>Routing control means selecting and continuously changing different available routes between sender and receiver to prevent the opponent from eavesdropping on a particular route.</a:t>
            </a:r>
          </a:p>
          <a:p>
            <a:endParaRPr lang="en-US" sz="3200" b="1" dirty="0">
              <a:solidFill>
                <a:srgbClr val="333333"/>
              </a:solidFill>
              <a:ea typeface="Calibri"/>
              <a:cs typeface="Calibri"/>
            </a:endParaRPr>
          </a:p>
          <a:p>
            <a:endParaRPr lang="en-US" dirty="0">
              <a:ea typeface="Calibri"/>
              <a:cs typeface="Calibri"/>
            </a:endParaRPr>
          </a:p>
        </p:txBody>
      </p:sp>
    </p:spTree>
    <p:extLst>
      <p:ext uri="{BB962C8B-B14F-4D97-AF65-F5344CB8AC3E}">
        <p14:creationId xmlns:p14="http://schemas.microsoft.com/office/powerpoint/2010/main" val="17736708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99BBD-4F18-5B38-8C8A-9F050DC82F8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B797A06-39B0-7C42-80A7-7E6C6F12EC5D}"/>
              </a:ext>
            </a:extLst>
          </p:cNvPr>
          <p:cNvSpPr>
            <a:spLocks noGrp="1"/>
          </p:cNvSpPr>
          <p:nvPr>
            <p:ph idx="1"/>
          </p:nvPr>
        </p:nvSpPr>
        <p:spPr/>
        <p:txBody>
          <a:bodyPr vert="horz" lIns="91440" tIns="45720" rIns="91440" bIns="45720" rtlCol="0" anchor="t">
            <a:normAutofit/>
          </a:bodyPr>
          <a:lstStyle/>
          <a:p>
            <a:pPr marL="0" indent="0">
              <a:buNone/>
            </a:pPr>
            <a:r>
              <a:rPr lang="en-US" sz="3200" b="1" dirty="0">
                <a:solidFill>
                  <a:srgbClr val="333333"/>
                </a:solidFill>
                <a:ea typeface="Calibri"/>
                <a:cs typeface="Calibri"/>
              </a:rPr>
              <a:t>7. Notarization:</a:t>
            </a:r>
            <a:endParaRPr lang="en-US" sz="3200" dirty="0">
              <a:solidFill>
                <a:srgbClr val="333333"/>
              </a:solidFill>
              <a:ea typeface="Calibri"/>
              <a:cs typeface="Calibri"/>
            </a:endParaRPr>
          </a:p>
          <a:p>
            <a:r>
              <a:rPr lang="en-US" sz="3200" dirty="0">
                <a:solidFill>
                  <a:srgbClr val="333333"/>
                </a:solidFill>
                <a:ea typeface="Calibri"/>
                <a:cs typeface="Calibri"/>
              </a:rPr>
              <a:t>Notarization means selecting a third trusted party to control the communication between two entities. The receiver can involve a trusted third party to store the sender request in order to prevent the sender from later denying that she has made a request.</a:t>
            </a:r>
          </a:p>
          <a:p>
            <a:endParaRPr lang="en-US" sz="3200" dirty="0">
              <a:ea typeface="Calibri"/>
              <a:cs typeface="Calibri"/>
            </a:endParaRPr>
          </a:p>
        </p:txBody>
      </p:sp>
    </p:spTree>
    <p:extLst>
      <p:ext uri="{BB962C8B-B14F-4D97-AF65-F5344CB8AC3E}">
        <p14:creationId xmlns:p14="http://schemas.microsoft.com/office/powerpoint/2010/main" val="27220550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CB522-5F80-8CB9-D4A4-7EA60251ABA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2CC9E2D-BFF6-3442-719D-6B01C655266C}"/>
              </a:ext>
            </a:extLst>
          </p:cNvPr>
          <p:cNvSpPr>
            <a:spLocks noGrp="1"/>
          </p:cNvSpPr>
          <p:nvPr>
            <p:ph idx="1"/>
          </p:nvPr>
        </p:nvSpPr>
        <p:spPr/>
        <p:txBody>
          <a:bodyPr vert="horz" lIns="91440" tIns="45720" rIns="91440" bIns="45720" rtlCol="0" anchor="t">
            <a:normAutofit/>
          </a:bodyPr>
          <a:lstStyle/>
          <a:p>
            <a:r>
              <a:rPr lang="en-US" sz="3200" b="1" dirty="0">
                <a:solidFill>
                  <a:srgbClr val="333333"/>
                </a:solidFill>
                <a:ea typeface="Calibri"/>
                <a:cs typeface="Calibri"/>
              </a:rPr>
              <a:t>8. Access Control:</a:t>
            </a:r>
            <a:endParaRPr lang="en-US" sz="3200" dirty="0">
              <a:solidFill>
                <a:srgbClr val="333333"/>
              </a:solidFill>
              <a:ea typeface="Calibri"/>
              <a:cs typeface="Calibri"/>
            </a:endParaRPr>
          </a:p>
          <a:p>
            <a:r>
              <a:rPr lang="en-US" sz="3200" dirty="0">
                <a:solidFill>
                  <a:srgbClr val="333333"/>
                </a:solidFill>
                <a:ea typeface="Calibri"/>
                <a:cs typeface="Calibri"/>
              </a:rPr>
              <a:t>Access control used methods to prove that a user has access right to the data or resources owned by a system. Examples of proofs are passwords and PINs.</a:t>
            </a:r>
          </a:p>
          <a:p>
            <a:endParaRPr lang="en-US" sz="3200" dirty="0">
              <a:ea typeface="Calibri"/>
              <a:cs typeface="Calibri"/>
            </a:endParaRPr>
          </a:p>
          <a:p>
            <a:endParaRPr lang="en-US" dirty="0">
              <a:ea typeface="Calibri"/>
              <a:cs typeface="Calibri"/>
            </a:endParaRPr>
          </a:p>
        </p:txBody>
      </p:sp>
    </p:spTree>
    <p:extLst>
      <p:ext uri="{BB962C8B-B14F-4D97-AF65-F5344CB8AC3E}">
        <p14:creationId xmlns:p14="http://schemas.microsoft.com/office/powerpoint/2010/main" val="2614712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C7152-E222-D4BF-F9D9-9782A162A7E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064014D-A435-9019-2F61-1923B9F8908C}"/>
              </a:ext>
            </a:extLst>
          </p:cNvPr>
          <p:cNvSpPr>
            <a:spLocks noGrp="1"/>
          </p:cNvSpPr>
          <p:nvPr>
            <p:ph idx="1"/>
          </p:nvPr>
        </p:nvSpPr>
        <p:spPr/>
        <p:txBody>
          <a:bodyPr vert="horz" lIns="91440" tIns="45720" rIns="91440" bIns="45720" rtlCol="0" anchor="t">
            <a:normAutofit/>
          </a:bodyPr>
          <a:lstStyle/>
          <a:p>
            <a:r>
              <a:rPr lang="en-US" dirty="0">
                <a:ea typeface="+mn-lt"/>
                <a:cs typeface="+mn-lt"/>
              </a:rPr>
              <a:t>Introduction</a:t>
            </a:r>
          </a:p>
          <a:p>
            <a:r>
              <a:rPr lang="en-US" dirty="0">
                <a:ea typeface="+mn-lt"/>
                <a:cs typeface="+mn-lt"/>
              </a:rPr>
              <a:t>Security goals </a:t>
            </a:r>
          </a:p>
          <a:p>
            <a:r>
              <a:rPr lang="en-US" dirty="0">
                <a:ea typeface="+mn-lt"/>
                <a:cs typeface="+mn-lt"/>
              </a:rPr>
              <a:t>Security services and mechanisms</a:t>
            </a:r>
          </a:p>
          <a:p>
            <a:r>
              <a:rPr lang="en-US" dirty="0">
                <a:ea typeface="+mn-lt"/>
                <a:cs typeface="+mn-lt"/>
              </a:rPr>
              <a:t>Security models, Threats </a:t>
            </a:r>
          </a:p>
          <a:p>
            <a:r>
              <a:rPr lang="en-US" dirty="0">
                <a:ea typeface="+mn-lt"/>
                <a:cs typeface="+mn-lt"/>
              </a:rPr>
              <a:t>Types of attacks</a:t>
            </a:r>
          </a:p>
          <a:p>
            <a:r>
              <a:rPr lang="en-US" dirty="0">
                <a:ea typeface="+mn-lt"/>
                <a:cs typeface="+mn-lt"/>
              </a:rPr>
              <a:t>CIA Triad: Confidentiality, Integrity, and Availability</a:t>
            </a:r>
            <a:endParaRPr lang="en-US" dirty="0">
              <a:cs typeface="Calibri"/>
            </a:endParaRPr>
          </a:p>
        </p:txBody>
      </p:sp>
    </p:spTree>
    <p:extLst>
      <p:ext uri="{BB962C8B-B14F-4D97-AF65-F5344CB8AC3E}">
        <p14:creationId xmlns:p14="http://schemas.microsoft.com/office/powerpoint/2010/main" val="2345490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6E0AC-9FA9-1D35-81E6-3BAF989D9706}"/>
              </a:ext>
            </a:extLst>
          </p:cNvPr>
          <p:cNvSpPr>
            <a:spLocks noGrp="1"/>
          </p:cNvSpPr>
          <p:nvPr>
            <p:ph type="title"/>
          </p:nvPr>
        </p:nvSpPr>
        <p:spPr/>
        <p:txBody>
          <a:bodyPr/>
          <a:lstStyle/>
          <a:p>
            <a:pPr>
              <a:spcBef>
                <a:spcPts val="1000"/>
              </a:spcBef>
            </a:pPr>
            <a:r>
              <a:rPr lang="en-US" sz="2800" b="1" dirty="0">
                <a:latin typeface="Calibri"/>
                <a:cs typeface="Calibri"/>
              </a:rPr>
              <a:t>Security  Threats </a:t>
            </a:r>
            <a:endParaRPr lang="en-US" b="1" dirty="0"/>
          </a:p>
          <a:p>
            <a:endParaRPr lang="en-US" dirty="0">
              <a:cs typeface="Calibri Light"/>
            </a:endParaRPr>
          </a:p>
        </p:txBody>
      </p:sp>
      <p:sp>
        <p:nvSpPr>
          <p:cNvPr id="3" name="Content Placeholder 2">
            <a:extLst>
              <a:ext uri="{FF2B5EF4-FFF2-40B4-BE49-F238E27FC236}">
                <a16:creationId xmlns:a16="http://schemas.microsoft.com/office/drawing/2014/main" id="{8556F9C9-26A5-8F54-998D-16CBFC9871D0}"/>
              </a:ext>
            </a:extLst>
          </p:cNvPr>
          <p:cNvSpPr>
            <a:spLocks noGrp="1"/>
          </p:cNvSpPr>
          <p:nvPr>
            <p:ph idx="1"/>
          </p:nvPr>
        </p:nvSpPr>
        <p:spPr/>
        <p:txBody>
          <a:bodyPr vert="horz" lIns="91440" tIns="45720" rIns="91440" bIns="45720" rtlCol="0" anchor="t">
            <a:normAutofit/>
          </a:bodyPr>
          <a:lstStyle/>
          <a:p>
            <a:pPr marL="0" indent="0">
              <a:buNone/>
            </a:pPr>
            <a:r>
              <a:rPr lang="en-US" sz="3200" dirty="0">
                <a:ea typeface="+mn-lt"/>
                <a:cs typeface="+mn-lt"/>
              </a:rPr>
              <a:t>•</a:t>
            </a:r>
            <a:r>
              <a:rPr lang="en-US" sz="3200" dirty="0">
                <a:latin typeface="Arial"/>
                <a:cs typeface="Arial"/>
              </a:rPr>
              <a:t>any action that compromises the security of information owned by an organization</a:t>
            </a:r>
            <a:endParaRPr lang="en-US" dirty="0">
              <a:cs typeface="Calibri" panose="020F0502020204030204"/>
            </a:endParaRPr>
          </a:p>
          <a:p>
            <a:pPr marL="0" indent="0">
              <a:buNone/>
            </a:pPr>
            <a:r>
              <a:rPr lang="en-US" sz="3200" dirty="0">
                <a:ea typeface="+mn-lt"/>
                <a:cs typeface="+mn-lt"/>
              </a:rPr>
              <a:t>•</a:t>
            </a:r>
            <a:r>
              <a:rPr lang="en-US" sz="3200" dirty="0">
                <a:latin typeface="Arial"/>
                <a:cs typeface="Arial"/>
              </a:rPr>
              <a:t>information security is about how to prevent attacks, or failing that, to detect attacks on information-based systems</a:t>
            </a:r>
            <a:endParaRPr lang="en-US" dirty="0">
              <a:cs typeface="Calibri" panose="020F0502020204030204"/>
            </a:endParaRPr>
          </a:p>
          <a:p>
            <a:pPr marL="0" indent="0">
              <a:buNone/>
            </a:pPr>
            <a:r>
              <a:rPr lang="en-US" sz="3200" dirty="0">
                <a:ea typeface="+mn-lt"/>
                <a:cs typeface="+mn-lt"/>
              </a:rPr>
              <a:t>•</a:t>
            </a:r>
            <a:r>
              <a:rPr lang="en-US" sz="3200" dirty="0">
                <a:latin typeface="Arial"/>
                <a:cs typeface="Arial"/>
              </a:rPr>
              <a:t>have a wide range of attacks</a:t>
            </a:r>
            <a:endParaRPr lang="en-US" dirty="0">
              <a:cs typeface="Calibri" panose="020F0502020204030204"/>
            </a:endParaRPr>
          </a:p>
          <a:p>
            <a:pPr marL="0" indent="0">
              <a:buNone/>
            </a:pPr>
            <a:r>
              <a:rPr lang="en-US" sz="3200" dirty="0">
                <a:ea typeface="+mn-lt"/>
                <a:cs typeface="+mn-lt"/>
              </a:rPr>
              <a:t>•</a:t>
            </a:r>
            <a:r>
              <a:rPr lang="en-US" sz="3200" dirty="0">
                <a:latin typeface="Arial"/>
                <a:cs typeface="Arial"/>
              </a:rPr>
              <a:t>can focus of generic types of attacks</a:t>
            </a:r>
            <a:endParaRPr lang="en-US" dirty="0">
              <a:cs typeface="Calibri" panose="020F0502020204030204"/>
            </a:endParaRPr>
          </a:p>
          <a:p>
            <a:pPr marL="0" indent="0">
              <a:buNone/>
            </a:pPr>
            <a:r>
              <a:rPr lang="en-US" sz="3200" dirty="0">
                <a:ea typeface="+mn-lt"/>
                <a:cs typeface="+mn-lt"/>
              </a:rPr>
              <a:t>•</a:t>
            </a:r>
            <a:r>
              <a:rPr lang="en-US" sz="3200" dirty="0">
                <a:latin typeface="Arial"/>
                <a:cs typeface="Arial"/>
              </a:rPr>
              <a:t>note: often </a:t>
            </a:r>
            <a:r>
              <a:rPr lang="en-US" sz="3200" i="1" dirty="0">
                <a:latin typeface="Arial"/>
                <a:cs typeface="Arial"/>
              </a:rPr>
              <a:t>threat</a:t>
            </a:r>
            <a:r>
              <a:rPr lang="en-US" sz="3200" dirty="0">
                <a:latin typeface="Arial"/>
                <a:cs typeface="Arial"/>
              </a:rPr>
              <a:t> &amp; </a:t>
            </a:r>
            <a:r>
              <a:rPr lang="en-US" sz="3200" i="1" dirty="0">
                <a:latin typeface="Arial"/>
                <a:cs typeface="Arial"/>
              </a:rPr>
              <a:t>attack</a:t>
            </a:r>
            <a:r>
              <a:rPr lang="en-US" sz="3200" dirty="0">
                <a:latin typeface="Arial"/>
                <a:cs typeface="Arial"/>
              </a:rPr>
              <a:t> mean same</a:t>
            </a:r>
            <a:endParaRPr lang="en-US" dirty="0">
              <a:cs typeface="Calibri"/>
            </a:endParaRPr>
          </a:p>
          <a:p>
            <a:endParaRPr lang="en-US" dirty="0">
              <a:cs typeface="Calibri"/>
            </a:endParaRPr>
          </a:p>
        </p:txBody>
      </p:sp>
    </p:spTree>
    <p:extLst>
      <p:ext uri="{BB962C8B-B14F-4D97-AF65-F5344CB8AC3E}">
        <p14:creationId xmlns:p14="http://schemas.microsoft.com/office/powerpoint/2010/main" val="17721564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BB71B-6F0A-D973-C08C-E5C998B8626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355614B-41B4-1E90-853C-136DC22FFFDD}"/>
              </a:ext>
            </a:extLst>
          </p:cNvPr>
          <p:cNvSpPr>
            <a:spLocks noGrp="1"/>
          </p:cNvSpPr>
          <p:nvPr>
            <p:ph idx="1"/>
          </p:nvPr>
        </p:nvSpPr>
        <p:spPr/>
        <p:txBody>
          <a:bodyPr vert="horz" lIns="91440" tIns="45720" rIns="91440" bIns="45720" rtlCol="0" anchor="t">
            <a:normAutofit/>
          </a:bodyPr>
          <a:lstStyle/>
          <a:p>
            <a:pPr marL="0" indent="0">
              <a:buNone/>
            </a:pPr>
            <a:r>
              <a:rPr lang="en-US" sz="3200" dirty="0">
                <a:ea typeface="+mn-lt"/>
                <a:cs typeface="+mn-lt"/>
              </a:rPr>
              <a:t>•</a:t>
            </a:r>
            <a:r>
              <a:rPr lang="en-US" sz="3200" dirty="0">
                <a:latin typeface="Arial"/>
                <a:cs typeface="Arial"/>
              </a:rPr>
              <a:t>ITU-T X.800 Security Architecture for OSI</a:t>
            </a:r>
            <a:endParaRPr lang="en-US" dirty="0">
              <a:cs typeface="Calibri" panose="020F0502020204030204"/>
            </a:endParaRPr>
          </a:p>
          <a:p>
            <a:pPr marL="0" indent="0">
              <a:buNone/>
            </a:pPr>
            <a:r>
              <a:rPr lang="en-US" sz="3200" dirty="0">
                <a:ea typeface="+mn-lt"/>
                <a:cs typeface="+mn-lt"/>
              </a:rPr>
              <a:t>•</a:t>
            </a:r>
            <a:r>
              <a:rPr lang="en-US" sz="3200" dirty="0">
                <a:latin typeface="Arial"/>
                <a:cs typeface="Arial"/>
              </a:rPr>
              <a:t>defines a systematic way of defining and providing security requirements</a:t>
            </a:r>
            <a:endParaRPr lang="en-US" dirty="0">
              <a:cs typeface="Calibri" panose="020F0502020204030204"/>
            </a:endParaRPr>
          </a:p>
          <a:p>
            <a:pPr marL="0" indent="0">
              <a:buNone/>
            </a:pPr>
            <a:r>
              <a:rPr lang="en-US" sz="3200" dirty="0">
                <a:ea typeface="+mn-lt"/>
                <a:cs typeface="+mn-lt"/>
              </a:rPr>
              <a:t>•</a:t>
            </a:r>
            <a:r>
              <a:rPr lang="en-US" sz="3200" dirty="0">
                <a:latin typeface="Arial"/>
                <a:cs typeface="Arial"/>
              </a:rPr>
              <a:t>for us it provides a useful, if abstract, overview of concepts we will study</a:t>
            </a:r>
            <a:endParaRPr lang="en-US" dirty="0">
              <a:cs typeface="Calibri"/>
            </a:endParaRPr>
          </a:p>
          <a:p>
            <a:endParaRPr lang="en-US" dirty="0">
              <a:cs typeface="Calibri"/>
            </a:endParaRPr>
          </a:p>
        </p:txBody>
      </p:sp>
    </p:spTree>
    <p:extLst>
      <p:ext uri="{BB962C8B-B14F-4D97-AF65-F5344CB8AC3E}">
        <p14:creationId xmlns:p14="http://schemas.microsoft.com/office/powerpoint/2010/main" val="8039497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1948B-E69F-D1DB-0F2D-93768DC051B8}"/>
              </a:ext>
            </a:extLst>
          </p:cNvPr>
          <p:cNvSpPr>
            <a:spLocks noGrp="1"/>
          </p:cNvSpPr>
          <p:nvPr>
            <p:ph type="title"/>
          </p:nvPr>
        </p:nvSpPr>
        <p:spPr/>
        <p:txBody>
          <a:bodyPr>
            <a:normAutofit fontScale="90000"/>
          </a:bodyPr>
          <a:lstStyle/>
          <a:p>
            <a:r>
              <a:rPr lang="en-US" sz="9600" b="1" dirty="0">
                <a:ea typeface="+mj-lt"/>
                <a:cs typeface="+mj-lt"/>
              </a:rPr>
              <a:t>Security Services</a:t>
            </a:r>
            <a:endParaRPr lang="en-US" dirty="0"/>
          </a:p>
        </p:txBody>
      </p:sp>
      <p:sp>
        <p:nvSpPr>
          <p:cNvPr id="3" name="Content Placeholder 2">
            <a:extLst>
              <a:ext uri="{FF2B5EF4-FFF2-40B4-BE49-F238E27FC236}">
                <a16:creationId xmlns:a16="http://schemas.microsoft.com/office/drawing/2014/main" id="{A2D50EBD-7A10-7949-46CC-7A2E4C7E13DA}"/>
              </a:ext>
            </a:extLst>
          </p:cNvPr>
          <p:cNvSpPr>
            <a:spLocks noGrp="1"/>
          </p:cNvSpPr>
          <p:nvPr>
            <p:ph idx="1"/>
          </p:nvPr>
        </p:nvSpPr>
        <p:spPr/>
        <p:txBody>
          <a:bodyPr vert="horz" lIns="91440" tIns="45720" rIns="91440" bIns="45720" rtlCol="0" anchor="t">
            <a:normAutofit fontScale="40000" lnSpcReduction="20000"/>
          </a:bodyPr>
          <a:lstStyle/>
          <a:p>
            <a:r>
              <a:rPr lang="en-US" sz="9600" dirty="0">
                <a:ea typeface="+mn-lt"/>
                <a:cs typeface="+mn-lt"/>
              </a:rPr>
              <a:t>Confidentiality (privacy)</a:t>
            </a:r>
            <a:endParaRPr lang="en-US" dirty="0">
              <a:cs typeface="Calibri" panose="020F0502020204030204"/>
            </a:endParaRPr>
          </a:p>
          <a:p>
            <a:r>
              <a:rPr lang="en-US" sz="9600" dirty="0">
                <a:ea typeface="+mn-lt"/>
                <a:cs typeface="+mn-lt"/>
              </a:rPr>
              <a:t>Authentication (who created or sent the data)</a:t>
            </a:r>
            <a:endParaRPr lang="en-US" dirty="0"/>
          </a:p>
          <a:p>
            <a:r>
              <a:rPr lang="en-US" sz="8700" dirty="0">
                <a:ea typeface="+mn-lt"/>
                <a:cs typeface="+mn-lt"/>
              </a:rPr>
              <a:t>I</a:t>
            </a:r>
            <a:r>
              <a:rPr lang="en-US" sz="9600" dirty="0">
                <a:ea typeface="+mn-lt"/>
                <a:cs typeface="+mn-lt"/>
              </a:rPr>
              <a:t>ntegrity (has not been altered)</a:t>
            </a:r>
            <a:endParaRPr lang="en-US">
              <a:cs typeface="Calibri" panose="020F0502020204030204"/>
            </a:endParaRPr>
          </a:p>
          <a:p>
            <a:r>
              <a:rPr lang="en-US" sz="8700" dirty="0">
                <a:ea typeface="+mn-lt"/>
                <a:cs typeface="+mn-lt"/>
              </a:rPr>
              <a:t>N</a:t>
            </a:r>
            <a:r>
              <a:rPr lang="en-US" sz="9600" dirty="0">
                <a:ea typeface="+mn-lt"/>
                <a:cs typeface="+mn-lt"/>
              </a:rPr>
              <a:t>on-repudiation (the order is final)</a:t>
            </a:r>
            <a:endParaRPr lang="en-US" dirty="0">
              <a:cs typeface="Calibri" panose="020F0502020204030204"/>
            </a:endParaRPr>
          </a:p>
          <a:p>
            <a:r>
              <a:rPr lang="en-US" sz="9600" dirty="0">
                <a:ea typeface="+mn-lt"/>
                <a:cs typeface="+mn-lt"/>
              </a:rPr>
              <a:t>Access control (prevent misuse of resources)</a:t>
            </a:r>
            <a:endParaRPr lang="en-US" dirty="0"/>
          </a:p>
          <a:p>
            <a:r>
              <a:rPr lang="en-US" sz="9600" dirty="0">
                <a:ea typeface="+mn-lt"/>
                <a:cs typeface="+mn-lt"/>
              </a:rPr>
              <a:t>Availability (permanence, non-erasure)²Denial of</a:t>
            </a:r>
            <a:endParaRPr lang="en-US" dirty="0"/>
          </a:p>
          <a:p>
            <a:r>
              <a:rPr lang="en-US" sz="8700" dirty="0">
                <a:ea typeface="+mn-lt"/>
                <a:cs typeface="+mn-lt"/>
              </a:rPr>
              <a:t>S</a:t>
            </a:r>
            <a:r>
              <a:rPr lang="en-US" sz="9600" dirty="0">
                <a:ea typeface="+mn-lt"/>
                <a:cs typeface="+mn-lt"/>
              </a:rPr>
              <a:t>ervice Attacks</a:t>
            </a:r>
            <a:endParaRPr lang="en-US" dirty="0">
              <a:ea typeface="+mn-lt"/>
              <a:cs typeface="+mn-lt"/>
            </a:endParaRPr>
          </a:p>
          <a:p>
            <a:r>
              <a:rPr lang="en-US" sz="9600" dirty="0">
                <a:ea typeface="+mn-lt"/>
                <a:cs typeface="+mn-lt"/>
              </a:rPr>
              <a:t>Virus that deletes files</a:t>
            </a:r>
            <a:endParaRPr lang="en-US" dirty="0">
              <a:cs typeface="Calibri"/>
            </a:endParaRPr>
          </a:p>
          <a:p>
            <a:endParaRPr lang="en-US" dirty="0">
              <a:cs typeface="Calibri"/>
            </a:endParaRPr>
          </a:p>
        </p:txBody>
      </p:sp>
    </p:spTree>
    <p:extLst>
      <p:ext uri="{BB962C8B-B14F-4D97-AF65-F5344CB8AC3E}">
        <p14:creationId xmlns:p14="http://schemas.microsoft.com/office/powerpoint/2010/main" val="49296735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A07E4-6D08-9142-BE41-3BAF2904CCB5}"/>
              </a:ext>
            </a:extLst>
          </p:cNvPr>
          <p:cNvSpPr>
            <a:spLocks noGrp="1"/>
          </p:cNvSpPr>
          <p:nvPr>
            <p:ph type="title"/>
          </p:nvPr>
        </p:nvSpPr>
        <p:spPr/>
        <p:txBody>
          <a:bodyPr/>
          <a:lstStyle/>
          <a:p>
            <a:r>
              <a:rPr lang="en-US" dirty="0">
                <a:latin typeface="Arial"/>
                <a:cs typeface="Arial"/>
              </a:rPr>
              <a:t>Security Services</a:t>
            </a:r>
            <a:endParaRPr lang="en-US" dirty="0"/>
          </a:p>
        </p:txBody>
      </p:sp>
      <p:sp>
        <p:nvSpPr>
          <p:cNvPr id="3" name="Content Placeholder 2">
            <a:extLst>
              <a:ext uri="{FF2B5EF4-FFF2-40B4-BE49-F238E27FC236}">
                <a16:creationId xmlns:a16="http://schemas.microsoft.com/office/drawing/2014/main" id="{8D5D046A-A2F2-29A6-E4F9-6D20273147A8}"/>
              </a:ext>
            </a:extLst>
          </p:cNvPr>
          <p:cNvSpPr>
            <a:spLocks noGrp="1"/>
          </p:cNvSpPr>
          <p:nvPr>
            <p:ph idx="1"/>
          </p:nvPr>
        </p:nvSpPr>
        <p:spPr/>
        <p:txBody>
          <a:bodyPr vert="horz" lIns="91440" tIns="45720" rIns="91440" bIns="45720" rtlCol="0" anchor="t">
            <a:normAutofit/>
          </a:bodyPr>
          <a:lstStyle/>
          <a:p>
            <a:pPr marL="0" indent="0">
              <a:buNone/>
            </a:pPr>
            <a:r>
              <a:rPr lang="en-US" sz="3200" dirty="0">
                <a:ea typeface="+mn-lt"/>
                <a:cs typeface="+mn-lt"/>
              </a:rPr>
              <a:t>•</a:t>
            </a:r>
            <a:r>
              <a:rPr lang="en-US" sz="3200" dirty="0">
                <a:latin typeface="Arial"/>
                <a:cs typeface="Arial"/>
              </a:rPr>
              <a:t>X.800 defines it as: a service provided by a protocol layer of communicating open systems, which ensures adequate security of the systems or of data transfers</a:t>
            </a:r>
            <a:endParaRPr lang="en-US" dirty="0">
              <a:cs typeface="Calibri" panose="020F0502020204030204"/>
            </a:endParaRPr>
          </a:p>
          <a:p>
            <a:pPr marL="0" indent="0">
              <a:buNone/>
            </a:pPr>
            <a:r>
              <a:rPr lang="en-US" sz="3200" dirty="0">
                <a:ea typeface="+mn-lt"/>
                <a:cs typeface="+mn-lt"/>
              </a:rPr>
              <a:t>•</a:t>
            </a:r>
            <a:r>
              <a:rPr lang="en-US" sz="3200" dirty="0">
                <a:latin typeface="Arial"/>
                <a:cs typeface="Arial"/>
              </a:rPr>
              <a:t>RFC 2828 defines it as: a processing or communication service provided by a system to give a specific kind of protection to system resources</a:t>
            </a:r>
            <a:endParaRPr lang="en-US" dirty="0">
              <a:cs typeface="Calibri" panose="020F0502020204030204"/>
            </a:endParaRPr>
          </a:p>
          <a:p>
            <a:pPr marL="0" indent="0">
              <a:buNone/>
            </a:pPr>
            <a:r>
              <a:rPr lang="en-US" sz="3200" dirty="0">
                <a:ea typeface="+mn-lt"/>
                <a:cs typeface="+mn-lt"/>
              </a:rPr>
              <a:t>•</a:t>
            </a:r>
            <a:r>
              <a:rPr lang="en-US" sz="3200" dirty="0">
                <a:latin typeface="Arial"/>
                <a:cs typeface="Arial"/>
              </a:rPr>
              <a:t>X.800 defines it in 5 major categories</a:t>
            </a:r>
            <a:endParaRPr lang="en-US" dirty="0">
              <a:cs typeface="Calibri"/>
            </a:endParaRPr>
          </a:p>
          <a:p>
            <a:endParaRPr lang="en-US" dirty="0">
              <a:cs typeface="Calibri"/>
            </a:endParaRPr>
          </a:p>
        </p:txBody>
      </p:sp>
    </p:spTree>
    <p:extLst>
      <p:ext uri="{BB962C8B-B14F-4D97-AF65-F5344CB8AC3E}">
        <p14:creationId xmlns:p14="http://schemas.microsoft.com/office/powerpoint/2010/main" val="30345401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EFEE1-CFA2-5BD1-3DD6-30D7DCF56D21}"/>
              </a:ext>
            </a:extLst>
          </p:cNvPr>
          <p:cNvSpPr>
            <a:spLocks noGrp="1"/>
          </p:cNvSpPr>
          <p:nvPr>
            <p:ph type="title"/>
          </p:nvPr>
        </p:nvSpPr>
        <p:spPr>
          <a:xfrm>
            <a:off x="51619" y="180770"/>
            <a:ext cx="10343536" cy="993725"/>
          </a:xfrm>
        </p:spPr>
        <p:txBody>
          <a:bodyPr/>
          <a:lstStyle/>
          <a:p>
            <a:r>
              <a:rPr lang="en-US" dirty="0">
                <a:latin typeface="Arial"/>
                <a:cs typeface="Arial"/>
              </a:rPr>
              <a:t>Security Services (X.800)</a:t>
            </a:r>
            <a:endParaRPr lang="en-US" dirty="0"/>
          </a:p>
        </p:txBody>
      </p:sp>
      <p:sp>
        <p:nvSpPr>
          <p:cNvPr id="3" name="Content Placeholder 2">
            <a:extLst>
              <a:ext uri="{FF2B5EF4-FFF2-40B4-BE49-F238E27FC236}">
                <a16:creationId xmlns:a16="http://schemas.microsoft.com/office/drawing/2014/main" id="{72BC43F3-D5E6-0FBE-B61B-C2DC25A0555F}"/>
              </a:ext>
            </a:extLst>
          </p:cNvPr>
          <p:cNvSpPr>
            <a:spLocks noGrp="1"/>
          </p:cNvSpPr>
          <p:nvPr>
            <p:ph idx="1"/>
          </p:nvPr>
        </p:nvSpPr>
        <p:spPr/>
        <p:txBody>
          <a:bodyPr vert="horz" lIns="91440" tIns="45720" rIns="91440" bIns="45720" rtlCol="0" anchor="t">
            <a:normAutofit lnSpcReduction="10000"/>
          </a:bodyPr>
          <a:lstStyle/>
          <a:p>
            <a:pPr marL="0" indent="0">
              <a:buNone/>
            </a:pPr>
            <a:r>
              <a:rPr lang="en-US" dirty="0">
                <a:ea typeface="+mn-lt"/>
                <a:cs typeface="+mn-lt"/>
              </a:rPr>
              <a:t>•</a:t>
            </a:r>
            <a:r>
              <a:rPr lang="en-US" b="1" dirty="0">
                <a:latin typeface="Arial"/>
                <a:cs typeface="Arial"/>
              </a:rPr>
              <a:t>Authentication</a:t>
            </a:r>
            <a:r>
              <a:rPr lang="en-US" dirty="0">
                <a:latin typeface="Arial"/>
                <a:cs typeface="Arial"/>
              </a:rPr>
              <a:t> - assurance that the communicating entity is the one claimed</a:t>
            </a:r>
            <a:endParaRPr lang="en-US" dirty="0">
              <a:cs typeface="Calibri" panose="020F0502020204030204"/>
            </a:endParaRPr>
          </a:p>
          <a:p>
            <a:pPr marL="0" indent="0">
              <a:buNone/>
            </a:pPr>
            <a:r>
              <a:rPr lang="en-US" dirty="0">
                <a:ea typeface="+mn-lt"/>
                <a:cs typeface="+mn-lt"/>
              </a:rPr>
              <a:t>•</a:t>
            </a:r>
            <a:r>
              <a:rPr lang="en-US" b="1" dirty="0">
                <a:latin typeface="Arial"/>
                <a:cs typeface="Arial"/>
              </a:rPr>
              <a:t>Access Control</a:t>
            </a:r>
            <a:r>
              <a:rPr lang="en-US" dirty="0">
                <a:latin typeface="Arial"/>
                <a:cs typeface="Arial"/>
              </a:rPr>
              <a:t> - prevention of the unauthorized use of a resource</a:t>
            </a:r>
            <a:endParaRPr lang="en-US" dirty="0">
              <a:cs typeface="Calibri" panose="020F0502020204030204"/>
            </a:endParaRPr>
          </a:p>
          <a:p>
            <a:pPr marL="0" indent="0">
              <a:buNone/>
            </a:pPr>
            <a:r>
              <a:rPr lang="en-US" dirty="0">
                <a:ea typeface="+mn-lt"/>
                <a:cs typeface="+mn-lt"/>
              </a:rPr>
              <a:t>•</a:t>
            </a:r>
            <a:r>
              <a:rPr lang="en-US" b="1" dirty="0">
                <a:latin typeface="Arial"/>
                <a:cs typeface="Arial"/>
              </a:rPr>
              <a:t>Data Confidentiality</a:t>
            </a:r>
            <a:r>
              <a:rPr lang="en-US" dirty="0">
                <a:latin typeface="Arial"/>
                <a:cs typeface="Arial"/>
              </a:rPr>
              <a:t> –protection of data from unauthorized disclosure</a:t>
            </a:r>
            <a:endParaRPr lang="en-US" dirty="0">
              <a:cs typeface="Calibri" panose="020F0502020204030204"/>
            </a:endParaRPr>
          </a:p>
          <a:p>
            <a:pPr marL="0" indent="0">
              <a:buNone/>
            </a:pPr>
            <a:r>
              <a:rPr lang="en-US" dirty="0">
                <a:ea typeface="+mn-lt"/>
                <a:cs typeface="+mn-lt"/>
              </a:rPr>
              <a:t>•</a:t>
            </a:r>
            <a:r>
              <a:rPr lang="en-US" b="1" dirty="0">
                <a:latin typeface="Arial"/>
                <a:cs typeface="Arial"/>
              </a:rPr>
              <a:t>Data Integrity</a:t>
            </a:r>
            <a:r>
              <a:rPr lang="en-US" dirty="0">
                <a:latin typeface="Arial"/>
                <a:cs typeface="Arial"/>
              </a:rPr>
              <a:t> - assurance that data received is as sent by an authorized entity</a:t>
            </a:r>
            <a:endParaRPr lang="en-US" dirty="0">
              <a:cs typeface="Calibri" panose="020F0502020204030204"/>
            </a:endParaRPr>
          </a:p>
          <a:p>
            <a:pPr marL="0" indent="0">
              <a:buNone/>
            </a:pPr>
            <a:r>
              <a:rPr lang="en-US" dirty="0">
                <a:ea typeface="+mn-lt"/>
                <a:cs typeface="+mn-lt"/>
              </a:rPr>
              <a:t>•</a:t>
            </a:r>
            <a:r>
              <a:rPr lang="en-US" b="1" dirty="0">
                <a:latin typeface="Arial"/>
                <a:cs typeface="Arial"/>
              </a:rPr>
              <a:t>Non-Repudiation</a:t>
            </a:r>
            <a:r>
              <a:rPr lang="en-US" dirty="0">
                <a:latin typeface="Arial"/>
                <a:cs typeface="Arial"/>
              </a:rPr>
              <a:t> - protection against denial by one of the parties in a communication</a:t>
            </a:r>
            <a:endParaRPr lang="en-US" dirty="0">
              <a:cs typeface="Calibri"/>
            </a:endParaRPr>
          </a:p>
          <a:p>
            <a:endParaRPr lang="en-US" dirty="0">
              <a:cs typeface="Calibri"/>
            </a:endParaRPr>
          </a:p>
        </p:txBody>
      </p:sp>
    </p:spTree>
    <p:extLst>
      <p:ext uri="{BB962C8B-B14F-4D97-AF65-F5344CB8AC3E}">
        <p14:creationId xmlns:p14="http://schemas.microsoft.com/office/powerpoint/2010/main" val="6481067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45309-B50F-A3C8-C4A1-585C1F1F9DC3}"/>
              </a:ext>
            </a:extLst>
          </p:cNvPr>
          <p:cNvSpPr>
            <a:spLocks noGrp="1"/>
          </p:cNvSpPr>
          <p:nvPr>
            <p:ph type="title"/>
          </p:nvPr>
        </p:nvSpPr>
        <p:spPr/>
        <p:txBody>
          <a:bodyPr/>
          <a:lstStyle/>
          <a:p>
            <a:r>
              <a:rPr lang="en-US" dirty="0">
                <a:latin typeface="Arial"/>
                <a:cs typeface="Arial"/>
              </a:rPr>
              <a:t>Security Mechanisms (X.800)</a:t>
            </a:r>
            <a:endParaRPr lang="en-US" dirty="0"/>
          </a:p>
        </p:txBody>
      </p:sp>
      <p:sp>
        <p:nvSpPr>
          <p:cNvPr id="3" name="Content Placeholder 2">
            <a:extLst>
              <a:ext uri="{FF2B5EF4-FFF2-40B4-BE49-F238E27FC236}">
                <a16:creationId xmlns:a16="http://schemas.microsoft.com/office/drawing/2014/main" id="{855CB7FA-C146-456F-BA1A-8402B94CE698}"/>
              </a:ext>
            </a:extLst>
          </p:cNvPr>
          <p:cNvSpPr>
            <a:spLocks noGrp="1"/>
          </p:cNvSpPr>
          <p:nvPr>
            <p:ph idx="1"/>
          </p:nvPr>
        </p:nvSpPr>
        <p:spPr/>
        <p:txBody>
          <a:bodyPr vert="horz" lIns="91440" tIns="45720" rIns="91440" bIns="45720" rtlCol="0" anchor="t">
            <a:normAutofit/>
          </a:bodyPr>
          <a:lstStyle/>
          <a:p>
            <a:pPr marL="0" indent="0">
              <a:buNone/>
            </a:pPr>
            <a:r>
              <a:rPr lang="en-US" sz="3200" dirty="0">
                <a:ea typeface="+mn-lt"/>
                <a:cs typeface="+mn-lt"/>
              </a:rPr>
              <a:t>•</a:t>
            </a:r>
            <a:r>
              <a:rPr lang="en-US" sz="3200" dirty="0">
                <a:latin typeface="Arial"/>
                <a:cs typeface="Arial"/>
              </a:rPr>
              <a:t>specific security mechanisms:</a:t>
            </a:r>
            <a:endParaRPr lang="en-US" dirty="0">
              <a:cs typeface="Calibri" panose="020F0502020204030204"/>
            </a:endParaRPr>
          </a:p>
          <a:p>
            <a:pPr marL="0" indent="0">
              <a:buNone/>
            </a:pPr>
            <a:r>
              <a:rPr lang="en-US" dirty="0">
                <a:ea typeface="+mn-lt"/>
                <a:cs typeface="+mn-lt"/>
              </a:rPr>
              <a:t>–</a:t>
            </a:r>
            <a:r>
              <a:rPr lang="en-US" dirty="0">
                <a:latin typeface="Arial"/>
                <a:cs typeface="Arial"/>
              </a:rPr>
              <a:t>encipherment, digital signatures, access controls, data integrity, authentication exchange, traffic padding, routing control, notarization</a:t>
            </a:r>
            <a:endParaRPr lang="en-US" dirty="0">
              <a:cs typeface="Calibri" panose="020F0502020204030204"/>
            </a:endParaRPr>
          </a:p>
          <a:p>
            <a:pPr marL="0" indent="0">
              <a:buNone/>
            </a:pPr>
            <a:r>
              <a:rPr lang="en-US" sz="3200" dirty="0">
                <a:ea typeface="+mn-lt"/>
                <a:cs typeface="+mn-lt"/>
              </a:rPr>
              <a:t>•</a:t>
            </a:r>
            <a:r>
              <a:rPr lang="en-US" sz="3200" dirty="0">
                <a:latin typeface="Arial"/>
                <a:cs typeface="Arial"/>
              </a:rPr>
              <a:t>pervasive security mechanisms:</a:t>
            </a:r>
            <a:endParaRPr lang="en-US" dirty="0">
              <a:cs typeface="Calibri" panose="020F0502020204030204"/>
            </a:endParaRPr>
          </a:p>
          <a:p>
            <a:pPr marL="0" indent="0">
              <a:buNone/>
            </a:pPr>
            <a:r>
              <a:rPr lang="en-US" dirty="0">
                <a:ea typeface="+mn-lt"/>
                <a:cs typeface="+mn-lt"/>
              </a:rPr>
              <a:t>–</a:t>
            </a:r>
            <a:r>
              <a:rPr lang="en-US" dirty="0">
                <a:latin typeface="Arial"/>
                <a:cs typeface="Arial"/>
              </a:rPr>
              <a:t>trusted functionality, security labels, event detection, security audit trails, security recovery</a:t>
            </a:r>
            <a:endParaRPr lang="en-US" dirty="0">
              <a:cs typeface="Calibri"/>
            </a:endParaRPr>
          </a:p>
          <a:p>
            <a:endParaRPr lang="en-US" dirty="0">
              <a:cs typeface="Calibri"/>
            </a:endParaRPr>
          </a:p>
        </p:txBody>
      </p:sp>
    </p:spTree>
    <p:extLst>
      <p:ext uri="{BB962C8B-B14F-4D97-AF65-F5344CB8AC3E}">
        <p14:creationId xmlns:p14="http://schemas.microsoft.com/office/powerpoint/2010/main" val="300052152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14E62-CCFF-2EBE-8FD6-FDE70B27EDB6}"/>
              </a:ext>
            </a:extLst>
          </p:cNvPr>
          <p:cNvSpPr>
            <a:spLocks noGrp="1"/>
          </p:cNvSpPr>
          <p:nvPr>
            <p:ph type="title"/>
          </p:nvPr>
        </p:nvSpPr>
        <p:spPr/>
        <p:txBody>
          <a:bodyPr/>
          <a:lstStyle/>
          <a:p>
            <a:r>
              <a:rPr lang="en-US" b="1" dirty="0">
                <a:cs typeface="Calibri Light"/>
              </a:rPr>
              <a:t>Pervasive security mechanism</a:t>
            </a:r>
            <a:endParaRPr lang="en-US" b="1" dirty="0"/>
          </a:p>
        </p:txBody>
      </p:sp>
      <p:sp>
        <p:nvSpPr>
          <p:cNvPr id="3" name="Content Placeholder 2">
            <a:extLst>
              <a:ext uri="{FF2B5EF4-FFF2-40B4-BE49-F238E27FC236}">
                <a16:creationId xmlns:a16="http://schemas.microsoft.com/office/drawing/2014/main" id="{E6EF2CCA-0383-5D95-8365-2D817A8EB8A1}"/>
              </a:ext>
            </a:extLst>
          </p:cNvPr>
          <p:cNvSpPr>
            <a:spLocks noGrp="1"/>
          </p:cNvSpPr>
          <p:nvPr>
            <p:ph idx="1"/>
          </p:nvPr>
        </p:nvSpPr>
        <p:spPr/>
        <p:txBody>
          <a:bodyPr vert="horz" lIns="91440" tIns="45720" rIns="91440" bIns="45720" rtlCol="0" anchor="t">
            <a:normAutofit/>
          </a:bodyPr>
          <a:lstStyle/>
          <a:p>
            <a:r>
              <a:rPr lang="en-US" dirty="0">
                <a:cs typeface="Calibri"/>
              </a:rPr>
              <a:t>Trusted functionality</a:t>
            </a:r>
          </a:p>
          <a:p>
            <a:r>
              <a:rPr lang="en-US" dirty="0">
                <a:cs typeface="Calibri"/>
              </a:rPr>
              <a:t>Security  Label</a:t>
            </a:r>
          </a:p>
          <a:p>
            <a:r>
              <a:rPr lang="en-US" dirty="0">
                <a:cs typeface="Calibri"/>
              </a:rPr>
              <a:t>Event detection</a:t>
            </a:r>
          </a:p>
          <a:p>
            <a:r>
              <a:rPr lang="en-US" dirty="0">
                <a:cs typeface="Calibri"/>
              </a:rPr>
              <a:t>Security Audit Trail</a:t>
            </a:r>
          </a:p>
          <a:p>
            <a:r>
              <a:rPr lang="en-US" dirty="0">
                <a:cs typeface="Calibri"/>
              </a:rPr>
              <a:t>Security Recovery</a:t>
            </a:r>
          </a:p>
        </p:txBody>
      </p:sp>
    </p:spTree>
    <p:extLst>
      <p:ext uri="{BB962C8B-B14F-4D97-AF65-F5344CB8AC3E}">
        <p14:creationId xmlns:p14="http://schemas.microsoft.com/office/powerpoint/2010/main" val="3022100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4885F-5FF4-CA46-C7FE-4DF841EEE38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02C6BF5-BF66-D5A9-4E0F-538A1EFF595A}"/>
              </a:ext>
            </a:extLst>
          </p:cNvPr>
          <p:cNvSpPr>
            <a:spLocks noGrp="1"/>
          </p:cNvSpPr>
          <p:nvPr>
            <p:ph idx="1"/>
          </p:nvPr>
        </p:nvSpPr>
        <p:spPr/>
        <p:txBody>
          <a:bodyPr vert="horz" lIns="91440" tIns="45720" rIns="91440" bIns="45720" rtlCol="0" anchor="t">
            <a:normAutofit/>
          </a:bodyPr>
          <a:lstStyle/>
          <a:p>
            <a:r>
              <a:rPr lang="en-US" sz="3200" dirty="0">
                <a:solidFill>
                  <a:srgbClr val="282829"/>
                </a:solidFill>
                <a:ea typeface="+mn-lt"/>
                <a:cs typeface="+mn-lt"/>
              </a:rPr>
              <a:t>Pervasive security refers to the practice of embedding security measures and protocols throughout an entire organization's infrastructure, rather than just at specific points or layers</a:t>
            </a:r>
            <a:r>
              <a:rPr lang="en-US" sz="1100" dirty="0">
                <a:solidFill>
                  <a:srgbClr val="282829"/>
                </a:solidFill>
                <a:ea typeface="+mn-lt"/>
                <a:cs typeface="+mn-lt"/>
              </a:rPr>
              <a:t>.</a:t>
            </a:r>
          </a:p>
          <a:p>
            <a:r>
              <a:rPr lang="en-US" sz="3200" dirty="0">
                <a:solidFill>
                  <a:srgbClr val="474747"/>
                </a:solidFill>
                <a:ea typeface="+mn-lt"/>
                <a:cs typeface="+mn-lt"/>
              </a:rPr>
              <a:t>Pervasive security mechanisms, not specific to particular services</a:t>
            </a:r>
            <a:endParaRPr lang="en-US" sz="3200" dirty="0">
              <a:solidFill>
                <a:srgbClr val="282829"/>
              </a:solidFill>
              <a:ea typeface="Calibri"/>
              <a:cs typeface="Calibri"/>
            </a:endParaRPr>
          </a:p>
        </p:txBody>
      </p:sp>
    </p:spTree>
    <p:extLst>
      <p:ext uri="{BB962C8B-B14F-4D97-AF65-F5344CB8AC3E}">
        <p14:creationId xmlns:p14="http://schemas.microsoft.com/office/powerpoint/2010/main" val="16495312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9C325-319A-DCE4-3403-5C763EA7DBD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DAB42B2-E248-BED4-4555-7138B0C5738B}"/>
              </a:ext>
            </a:extLst>
          </p:cNvPr>
          <p:cNvSpPr>
            <a:spLocks noGrp="1"/>
          </p:cNvSpPr>
          <p:nvPr>
            <p:ph idx="1"/>
          </p:nvPr>
        </p:nvSpPr>
        <p:spPr/>
        <p:txBody>
          <a:bodyPr vert="horz" lIns="91440" tIns="45720" rIns="91440" bIns="45720" rtlCol="0" anchor="t">
            <a:normAutofit/>
          </a:bodyPr>
          <a:lstStyle/>
          <a:p>
            <a:pPr algn="just"/>
            <a:r>
              <a:rPr lang="en-US" sz="3200" b="1" dirty="0">
                <a:latin typeface="Verdana"/>
                <a:ea typeface="Verdana"/>
              </a:rPr>
              <a:t>Trusted Functionality </a:t>
            </a:r>
            <a:r>
              <a:rPr lang="en-US" sz="3200" dirty="0">
                <a:latin typeface="Verdana"/>
                <a:ea typeface="Verdana"/>
              </a:rPr>
              <a:t>− The process that which is recognized to be correct regarding some criteria such as established by a security policy.</a:t>
            </a:r>
            <a:endParaRPr lang="en-US" sz="3200">
              <a:ea typeface="Calibri" panose="020F0502020204030204"/>
              <a:cs typeface="Calibri" panose="020F0502020204030204"/>
            </a:endParaRPr>
          </a:p>
          <a:p>
            <a:pPr algn="just"/>
            <a:r>
              <a:rPr lang="en-US" sz="3200" b="1" dirty="0">
                <a:latin typeface="Verdana"/>
                <a:ea typeface="Verdana"/>
              </a:rPr>
              <a:t>Security Label</a:t>
            </a:r>
            <a:r>
              <a:rPr lang="en-US" sz="3200" dirty="0">
                <a:latin typeface="Verdana"/>
                <a:ea typeface="Verdana"/>
              </a:rPr>
              <a:t> − This is an approach of marking of a constrained to a resource (which can be a data unit) that label or designates the security nature of that resource.</a:t>
            </a:r>
            <a:endParaRPr lang="en-US" sz="3200">
              <a:ea typeface="Calibri"/>
              <a:cs typeface="Calibri"/>
            </a:endParaRPr>
          </a:p>
          <a:p>
            <a:pPr algn="just"/>
            <a:r>
              <a:rPr lang="en-US" sz="1100" dirty="0">
                <a:latin typeface="Verdana"/>
                <a:ea typeface="Verdana"/>
              </a:rPr>
              <a:t>.</a:t>
            </a:r>
            <a:endParaRPr lang="en-US" dirty="0"/>
          </a:p>
          <a:p>
            <a:endParaRPr lang="en-US" dirty="0">
              <a:ea typeface="Calibri"/>
              <a:cs typeface="Calibri"/>
            </a:endParaRPr>
          </a:p>
        </p:txBody>
      </p:sp>
    </p:spTree>
    <p:extLst>
      <p:ext uri="{BB962C8B-B14F-4D97-AF65-F5344CB8AC3E}">
        <p14:creationId xmlns:p14="http://schemas.microsoft.com/office/powerpoint/2010/main" val="392689780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10137-9EEE-EFBB-C0D5-B4DC71012F2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53939BF-65C7-BC99-A19E-75F63B682F8C}"/>
              </a:ext>
            </a:extLst>
          </p:cNvPr>
          <p:cNvSpPr>
            <a:spLocks noGrp="1"/>
          </p:cNvSpPr>
          <p:nvPr>
            <p:ph idx="1"/>
          </p:nvPr>
        </p:nvSpPr>
        <p:spPr/>
        <p:txBody>
          <a:bodyPr vert="horz" lIns="91440" tIns="45720" rIns="91440" bIns="45720" rtlCol="0" anchor="t">
            <a:noAutofit/>
          </a:bodyPr>
          <a:lstStyle/>
          <a:p>
            <a:pPr algn="just"/>
            <a:r>
              <a:rPr lang="en-US" sz="3200" b="1" dirty="0">
                <a:latin typeface="Verdana"/>
                <a:ea typeface="Verdana"/>
              </a:rPr>
              <a:t>Event Detection</a:t>
            </a:r>
            <a:r>
              <a:rPr lang="en-US" sz="3200" dirty="0">
                <a:latin typeface="Verdana"/>
                <a:ea typeface="Verdana"/>
              </a:rPr>
              <a:t> − Detection of security-relevant events including forgery, denial of sending or receiving of information, modification of information etc.</a:t>
            </a:r>
          </a:p>
          <a:p>
            <a:pPr algn="just"/>
            <a:r>
              <a:rPr lang="en-US" sz="3200" b="1" dirty="0">
                <a:latin typeface="Verdana"/>
                <a:ea typeface="Verdana"/>
              </a:rPr>
              <a:t>Security Audit Trail</a:t>
            </a:r>
            <a:r>
              <a:rPr lang="en-US" sz="3200" dirty="0">
                <a:latin typeface="Verdana"/>
                <a:ea typeface="Verdana"/>
              </a:rPr>
              <a:t> − It supports a valuable security mechanism, as possibly they allow detection and analysis of breaches of security by allowing a subsequent security audit.</a:t>
            </a:r>
            <a:endParaRPr lang="en-US" sz="3200" dirty="0">
              <a:ea typeface="Calibri"/>
              <a:cs typeface="Calibri"/>
            </a:endParaRPr>
          </a:p>
        </p:txBody>
      </p:sp>
    </p:spTree>
    <p:extLst>
      <p:ext uri="{BB962C8B-B14F-4D97-AF65-F5344CB8AC3E}">
        <p14:creationId xmlns:p14="http://schemas.microsoft.com/office/powerpoint/2010/main" val="3179637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6BF1A-4D67-E353-2861-3633A17DEC03}"/>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59CD0538-CE32-D19B-1E1F-AEC5C1CD305B}"/>
              </a:ext>
            </a:extLst>
          </p:cNvPr>
          <p:cNvPicPr>
            <a:picLocks noGrp="1" noChangeAspect="1"/>
          </p:cNvPicPr>
          <p:nvPr>
            <p:ph idx="1"/>
          </p:nvPr>
        </p:nvPicPr>
        <p:blipFill>
          <a:blip r:embed="rId2"/>
          <a:stretch>
            <a:fillRect/>
          </a:stretch>
        </p:blipFill>
        <p:spPr>
          <a:xfrm>
            <a:off x="2322486" y="559533"/>
            <a:ext cx="7793212" cy="6133245"/>
          </a:xfrm>
        </p:spPr>
      </p:pic>
    </p:spTree>
    <p:extLst>
      <p:ext uri="{BB962C8B-B14F-4D97-AF65-F5344CB8AC3E}">
        <p14:creationId xmlns:p14="http://schemas.microsoft.com/office/powerpoint/2010/main" val="28221792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4C954-0F9B-65C1-8EE0-B12691DBFE7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7600DE2-3F50-F7F0-216F-26B6A95F501E}"/>
              </a:ext>
            </a:extLst>
          </p:cNvPr>
          <p:cNvSpPr>
            <a:spLocks noGrp="1"/>
          </p:cNvSpPr>
          <p:nvPr>
            <p:ph idx="1"/>
          </p:nvPr>
        </p:nvSpPr>
        <p:spPr/>
        <p:txBody>
          <a:bodyPr vert="horz" lIns="91440" tIns="45720" rIns="91440" bIns="45720" rtlCol="0" anchor="t">
            <a:normAutofit fontScale="92500"/>
          </a:bodyPr>
          <a:lstStyle/>
          <a:p>
            <a:pPr algn="just"/>
            <a:r>
              <a:rPr lang="en-US" sz="3200" b="1" dirty="0">
                <a:latin typeface="Verdana"/>
                <a:ea typeface="Verdana"/>
              </a:rPr>
              <a:t>A security audit</a:t>
            </a:r>
            <a:r>
              <a:rPr lang="en-US" sz="3200" dirty="0">
                <a:latin typeface="Verdana"/>
                <a:ea typeface="Verdana"/>
              </a:rPr>
              <a:t> is an independent report and investigation of system data and events in order to test for sufficiency of system controls, to provide compliance with established policy and operational processes, to help in loss assessment and to approve some indicated changes in controls, policy and processes.</a:t>
            </a:r>
          </a:p>
          <a:p>
            <a:pPr algn="just"/>
            <a:r>
              <a:rPr lang="en-US" sz="3200" b="1" dirty="0">
                <a:latin typeface="Verdana"/>
                <a:ea typeface="Verdana"/>
              </a:rPr>
              <a:t>Security Recovery</a:t>
            </a:r>
            <a:r>
              <a:rPr lang="en-US" sz="3200" dirty="0">
                <a:latin typeface="Verdana"/>
                <a:ea typeface="Verdana"/>
              </a:rPr>
              <a:t> − This negotiate with requests from mechanisms, including event managing and executive functions, and takes recovery conduct</a:t>
            </a:r>
          </a:p>
          <a:p>
            <a:endParaRPr lang="en-US" dirty="0">
              <a:ea typeface="Calibri"/>
              <a:cs typeface="Calibri"/>
            </a:endParaRPr>
          </a:p>
        </p:txBody>
      </p:sp>
    </p:spTree>
    <p:extLst>
      <p:ext uri="{BB962C8B-B14F-4D97-AF65-F5344CB8AC3E}">
        <p14:creationId xmlns:p14="http://schemas.microsoft.com/office/powerpoint/2010/main" val="100837016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5331A-7F9D-58A2-88D6-2055C320B6CD}"/>
              </a:ext>
            </a:extLst>
          </p:cNvPr>
          <p:cNvSpPr>
            <a:spLocks noGrp="1"/>
          </p:cNvSpPr>
          <p:nvPr>
            <p:ph type="title"/>
          </p:nvPr>
        </p:nvSpPr>
        <p:spPr/>
        <p:txBody>
          <a:bodyPr/>
          <a:lstStyle/>
          <a:p>
            <a:pPr marL="285750" indent="-285750">
              <a:spcBef>
                <a:spcPts val="1000"/>
              </a:spcBef>
              <a:buFont typeface="Arial"/>
              <a:buChar char="•"/>
            </a:pPr>
            <a:r>
              <a:rPr lang="en-US" dirty="0">
                <a:latin typeface="Arial"/>
                <a:cs typeface="Arial"/>
              </a:rPr>
              <a:t>Model for Network Security</a:t>
            </a:r>
          </a:p>
          <a:p>
            <a:endParaRPr lang="en-US" dirty="0">
              <a:cs typeface="Calibri Light"/>
            </a:endParaRPr>
          </a:p>
        </p:txBody>
      </p:sp>
      <p:pic>
        <p:nvPicPr>
          <p:cNvPr id="4" name="Content Placeholder 3" descr="A diagram of a security system&#10;&#10;Description automatically generated">
            <a:extLst>
              <a:ext uri="{FF2B5EF4-FFF2-40B4-BE49-F238E27FC236}">
                <a16:creationId xmlns:a16="http://schemas.microsoft.com/office/drawing/2014/main" id="{ECAE56E1-FEE3-43A6-D538-1CF2CCFA9E8A}"/>
              </a:ext>
            </a:extLst>
          </p:cNvPr>
          <p:cNvPicPr>
            <a:picLocks noGrp="1" noChangeAspect="1"/>
          </p:cNvPicPr>
          <p:nvPr>
            <p:ph idx="1"/>
          </p:nvPr>
        </p:nvPicPr>
        <p:blipFill>
          <a:blip r:embed="rId2"/>
          <a:stretch>
            <a:fillRect/>
          </a:stretch>
        </p:blipFill>
        <p:spPr>
          <a:xfrm>
            <a:off x="2137572" y="1825625"/>
            <a:ext cx="7916855" cy="4351338"/>
          </a:xfrm>
        </p:spPr>
      </p:pic>
    </p:spTree>
    <p:extLst>
      <p:ext uri="{BB962C8B-B14F-4D97-AF65-F5344CB8AC3E}">
        <p14:creationId xmlns:p14="http://schemas.microsoft.com/office/powerpoint/2010/main" val="50825346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DB15A-5976-801A-E849-99F9A93AE7C9}"/>
              </a:ext>
            </a:extLst>
          </p:cNvPr>
          <p:cNvSpPr>
            <a:spLocks noGrp="1"/>
          </p:cNvSpPr>
          <p:nvPr>
            <p:ph type="title"/>
          </p:nvPr>
        </p:nvSpPr>
        <p:spPr/>
        <p:txBody>
          <a:bodyPr/>
          <a:lstStyle/>
          <a:p>
            <a:pPr marL="285750" indent="-285750">
              <a:spcBef>
                <a:spcPts val="1000"/>
              </a:spcBef>
              <a:buFont typeface="Arial,Sans-Serif"/>
              <a:buChar char="•"/>
            </a:pPr>
            <a:r>
              <a:rPr lang="en-US" dirty="0">
                <a:latin typeface="Arial"/>
                <a:cs typeface="Arial"/>
              </a:rPr>
              <a:t>Model for Network Security</a:t>
            </a:r>
          </a:p>
          <a:p>
            <a:endParaRPr lang="en-US" dirty="0">
              <a:cs typeface="Calibri Light"/>
            </a:endParaRPr>
          </a:p>
        </p:txBody>
      </p:sp>
      <p:sp>
        <p:nvSpPr>
          <p:cNvPr id="3" name="Content Placeholder 2">
            <a:extLst>
              <a:ext uri="{FF2B5EF4-FFF2-40B4-BE49-F238E27FC236}">
                <a16:creationId xmlns:a16="http://schemas.microsoft.com/office/drawing/2014/main" id="{4968D065-5BB9-450B-8DB6-74B06E474DBA}"/>
              </a:ext>
            </a:extLst>
          </p:cNvPr>
          <p:cNvSpPr>
            <a:spLocks noGrp="1"/>
          </p:cNvSpPr>
          <p:nvPr>
            <p:ph idx="1"/>
          </p:nvPr>
        </p:nvSpPr>
        <p:spPr/>
        <p:txBody>
          <a:bodyPr vert="horz" lIns="91440" tIns="45720" rIns="91440" bIns="45720" rtlCol="0" anchor="t">
            <a:normAutofit/>
          </a:bodyPr>
          <a:lstStyle/>
          <a:p>
            <a:r>
              <a:rPr lang="en-US" sz="3600" dirty="0">
                <a:latin typeface="Arial"/>
                <a:cs typeface="Arial"/>
              </a:rPr>
              <a:t>  information flowing over an insecure communications channel, in the presence of possible opponents.</a:t>
            </a:r>
            <a:endParaRPr lang="en-US" sz="3600" dirty="0">
              <a:latin typeface="Calibri" panose="020F0502020204030204"/>
              <a:cs typeface="Calibri" panose="020F0502020204030204"/>
            </a:endParaRPr>
          </a:p>
          <a:p>
            <a:r>
              <a:rPr lang="en-US" sz="3600" dirty="0">
                <a:latin typeface="Arial"/>
                <a:cs typeface="Arial"/>
              </a:rPr>
              <a:t>  an appropriate </a:t>
            </a:r>
            <a:r>
              <a:rPr lang="en-US" sz="3600" b="1" dirty="0">
                <a:latin typeface="Arial"/>
                <a:cs typeface="Arial"/>
              </a:rPr>
              <a:t>security transform (encryption algorithm)</a:t>
            </a:r>
            <a:r>
              <a:rPr lang="en-US" sz="3600" dirty="0">
                <a:latin typeface="Arial"/>
                <a:cs typeface="Arial"/>
              </a:rPr>
              <a:t> can be used, with suitable </a:t>
            </a:r>
            <a:r>
              <a:rPr lang="en-US" sz="3600" b="1" dirty="0">
                <a:latin typeface="Arial"/>
                <a:cs typeface="Arial"/>
              </a:rPr>
              <a:t>keys</a:t>
            </a:r>
            <a:r>
              <a:rPr lang="en-US" sz="3600" dirty="0">
                <a:latin typeface="Arial"/>
                <a:cs typeface="Arial"/>
              </a:rPr>
              <a:t>, possibly negotiated using the presence of a </a:t>
            </a:r>
            <a:r>
              <a:rPr lang="en-US" sz="3600" b="1" dirty="0">
                <a:latin typeface="Arial"/>
                <a:cs typeface="Arial"/>
              </a:rPr>
              <a:t>trusted third party</a:t>
            </a:r>
            <a:r>
              <a:rPr lang="en-US" sz="3600" dirty="0">
                <a:latin typeface="Arial"/>
                <a:cs typeface="Arial"/>
              </a:rPr>
              <a:t>. </a:t>
            </a:r>
            <a:endParaRPr lang="en-US" sz="3600">
              <a:cs typeface="Calibri" panose="020F0502020204030204"/>
            </a:endParaRPr>
          </a:p>
          <a:p>
            <a:endParaRPr lang="en-US" sz="3600" dirty="0">
              <a:cs typeface="Calibri"/>
            </a:endParaRPr>
          </a:p>
        </p:txBody>
      </p:sp>
    </p:spTree>
    <p:extLst>
      <p:ext uri="{BB962C8B-B14F-4D97-AF65-F5344CB8AC3E}">
        <p14:creationId xmlns:p14="http://schemas.microsoft.com/office/powerpoint/2010/main" val="351057120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49AE2-6809-712D-860D-8B2845411AA6}"/>
              </a:ext>
            </a:extLst>
          </p:cNvPr>
          <p:cNvSpPr>
            <a:spLocks noGrp="1"/>
          </p:cNvSpPr>
          <p:nvPr>
            <p:ph type="title"/>
          </p:nvPr>
        </p:nvSpPr>
        <p:spPr/>
        <p:txBody>
          <a:bodyPr/>
          <a:lstStyle/>
          <a:p>
            <a:r>
              <a:rPr lang="en-US" sz="4000" dirty="0">
                <a:latin typeface="Arial"/>
                <a:cs typeface="Arial"/>
              </a:rPr>
              <a:t>Model for Network Access Security</a:t>
            </a:r>
            <a:endParaRPr lang="en-US" dirty="0"/>
          </a:p>
        </p:txBody>
      </p:sp>
      <p:pic>
        <p:nvPicPr>
          <p:cNvPr id="11" name="Content Placeholder 10" descr="A diagram of a gatekeeper function&#10;&#10;Description automatically generated">
            <a:extLst>
              <a:ext uri="{FF2B5EF4-FFF2-40B4-BE49-F238E27FC236}">
                <a16:creationId xmlns:a16="http://schemas.microsoft.com/office/drawing/2014/main" id="{6E278657-2925-2AAC-F713-C019918AD3EB}"/>
              </a:ext>
            </a:extLst>
          </p:cNvPr>
          <p:cNvPicPr>
            <a:picLocks noGrp="1" noChangeAspect="1"/>
          </p:cNvPicPr>
          <p:nvPr>
            <p:ph idx="1"/>
          </p:nvPr>
        </p:nvPicPr>
        <p:blipFill>
          <a:blip r:embed="rId2"/>
          <a:stretch>
            <a:fillRect/>
          </a:stretch>
        </p:blipFill>
        <p:spPr>
          <a:xfrm>
            <a:off x="2137572" y="1825625"/>
            <a:ext cx="7916855" cy="4351338"/>
          </a:xfrm>
        </p:spPr>
      </p:pic>
    </p:spTree>
    <p:extLst>
      <p:ext uri="{BB962C8B-B14F-4D97-AF65-F5344CB8AC3E}">
        <p14:creationId xmlns:p14="http://schemas.microsoft.com/office/powerpoint/2010/main" val="7869960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878AB-6E75-8771-518D-B0C25143EB8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FB831BA-7766-D15C-6D8D-CA521B5236A4}"/>
              </a:ext>
            </a:extLst>
          </p:cNvPr>
          <p:cNvSpPr>
            <a:spLocks noGrp="1"/>
          </p:cNvSpPr>
          <p:nvPr>
            <p:ph idx="1"/>
          </p:nvPr>
        </p:nvSpPr>
        <p:spPr/>
        <p:txBody>
          <a:bodyPr vert="horz" lIns="91440" tIns="45720" rIns="91440" bIns="45720" rtlCol="0" anchor="t">
            <a:normAutofit/>
          </a:bodyPr>
          <a:lstStyle/>
          <a:p>
            <a:r>
              <a:rPr lang="en-US" sz="3200" dirty="0">
                <a:ea typeface="+mn-lt"/>
                <a:cs typeface="+mn-lt"/>
              </a:rPr>
              <a:t>•</a:t>
            </a:r>
            <a:r>
              <a:rPr lang="en-US" sz="3200" dirty="0">
                <a:latin typeface="Arial"/>
                <a:cs typeface="Arial"/>
              </a:rPr>
              <a:t>using this model requires us to: </a:t>
            </a:r>
            <a:endParaRPr lang="en-US">
              <a:cs typeface="Calibri" panose="020F0502020204030204"/>
            </a:endParaRPr>
          </a:p>
          <a:p>
            <a:r>
              <a:rPr lang="en-US">
                <a:ea typeface="+mn-lt"/>
                <a:cs typeface="+mn-lt"/>
              </a:rPr>
              <a:t>–</a:t>
            </a:r>
            <a:r>
              <a:rPr lang="en-US">
                <a:latin typeface="Arial"/>
                <a:cs typeface="Arial"/>
              </a:rPr>
              <a:t>design a suitable algorithm for the security transformation </a:t>
            </a:r>
            <a:endParaRPr lang="en-US"/>
          </a:p>
          <a:p>
            <a:r>
              <a:rPr lang="en-US" dirty="0">
                <a:ea typeface="+mn-lt"/>
                <a:cs typeface="+mn-lt"/>
              </a:rPr>
              <a:t>–</a:t>
            </a:r>
            <a:r>
              <a:rPr lang="en-US" dirty="0">
                <a:latin typeface="Arial"/>
                <a:cs typeface="Arial"/>
              </a:rPr>
              <a:t>generate the secret information (keys) used by the algorithm </a:t>
            </a:r>
            <a:endParaRPr lang="en-US"/>
          </a:p>
          <a:p>
            <a:r>
              <a:rPr lang="en-US" dirty="0">
                <a:ea typeface="+mn-lt"/>
                <a:cs typeface="+mn-lt"/>
              </a:rPr>
              <a:t>–</a:t>
            </a:r>
            <a:r>
              <a:rPr lang="en-US" dirty="0">
                <a:latin typeface="Arial"/>
                <a:cs typeface="Arial"/>
              </a:rPr>
              <a:t>develop methods to distribute and share the secret information </a:t>
            </a:r>
            <a:endParaRPr lang="en-US"/>
          </a:p>
          <a:p>
            <a:r>
              <a:rPr lang="en-US" dirty="0">
                <a:ea typeface="+mn-lt"/>
                <a:cs typeface="+mn-lt"/>
              </a:rPr>
              <a:t>–</a:t>
            </a:r>
            <a:r>
              <a:rPr lang="en-US" dirty="0">
                <a:latin typeface="Arial"/>
                <a:cs typeface="Arial"/>
              </a:rPr>
              <a:t>specify a protocol enabling the principals to use the transformation and secret information for a security service </a:t>
            </a:r>
            <a:endParaRPr lang="en-US"/>
          </a:p>
          <a:p>
            <a:endParaRPr lang="en-US" dirty="0">
              <a:cs typeface="Calibri"/>
            </a:endParaRPr>
          </a:p>
        </p:txBody>
      </p:sp>
    </p:spTree>
    <p:extLst>
      <p:ext uri="{BB962C8B-B14F-4D97-AF65-F5344CB8AC3E}">
        <p14:creationId xmlns:p14="http://schemas.microsoft.com/office/powerpoint/2010/main" val="35581586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3782A-C580-063A-1030-550C746C0A4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5246E15-2887-8514-BCCF-AD4A3B4E68F4}"/>
              </a:ext>
            </a:extLst>
          </p:cNvPr>
          <p:cNvSpPr>
            <a:spLocks noGrp="1"/>
          </p:cNvSpPr>
          <p:nvPr>
            <p:ph idx="1"/>
          </p:nvPr>
        </p:nvSpPr>
        <p:spPr/>
        <p:txBody>
          <a:bodyPr vert="horz" lIns="91440" tIns="45720" rIns="91440" bIns="45720" rtlCol="0" anchor="t">
            <a:normAutofit/>
          </a:bodyPr>
          <a:lstStyle/>
          <a:p>
            <a:r>
              <a:rPr lang="en-US" sz="3200" dirty="0">
                <a:latin typeface="Arial"/>
                <a:cs typeface="Arial"/>
              </a:rPr>
              <a:t>concerned with controlled access to information or resources on a computer system, in the presence of possible opponents. Here appropriate controls are needed on the access and within the system, to provide suitable security. Some cryptographic techniques are useful here also</a:t>
            </a:r>
            <a:r>
              <a:rPr lang="en-US" sz="1200" dirty="0">
                <a:latin typeface="Arial"/>
                <a:cs typeface="Arial"/>
              </a:rPr>
              <a:t>. </a:t>
            </a:r>
            <a:endParaRPr lang="en-US"/>
          </a:p>
        </p:txBody>
      </p:sp>
    </p:spTree>
    <p:extLst>
      <p:ext uri="{BB962C8B-B14F-4D97-AF65-F5344CB8AC3E}">
        <p14:creationId xmlns:p14="http://schemas.microsoft.com/office/powerpoint/2010/main" val="425312657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01EFD-7CBF-A93A-74F0-D2AB3790853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304F8D3-35B2-6AE0-2032-4CE02E9992B4}"/>
              </a:ext>
            </a:extLst>
          </p:cNvPr>
          <p:cNvSpPr>
            <a:spLocks noGrp="1"/>
          </p:cNvSpPr>
          <p:nvPr>
            <p:ph idx="1"/>
          </p:nvPr>
        </p:nvSpPr>
        <p:spPr/>
        <p:txBody>
          <a:bodyPr vert="horz" lIns="91440" tIns="45720" rIns="91440" bIns="45720" rtlCol="0" anchor="t">
            <a:normAutofit/>
          </a:bodyPr>
          <a:lstStyle/>
          <a:p>
            <a:r>
              <a:rPr lang="en-US" sz="3200" dirty="0">
                <a:ea typeface="+mn-lt"/>
                <a:cs typeface="+mn-lt"/>
              </a:rPr>
              <a:t>•</a:t>
            </a:r>
            <a:r>
              <a:rPr lang="en-US" sz="3200" dirty="0">
                <a:latin typeface="Arial"/>
                <a:cs typeface="Arial"/>
              </a:rPr>
              <a:t>using this model requires us to: </a:t>
            </a:r>
            <a:endParaRPr lang="en-US">
              <a:cs typeface="Calibri" panose="020F0502020204030204"/>
            </a:endParaRPr>
          </a:p>
          <a:p>
            <a:r>
              <a:rPr lang="en-US" dirty="0">
                <a:ea typeface="+mn-lt"/>
                <a:cs typeface="+mn-lt"/>
              </a:rPr>
              <a:t>–</a:t>
            </a:r>
            <a:r>
              <a:rPr lang="en-US" dirty="0">
                <a:latin typeface="Arial"/>
                <a:cs typeface="Arial"/>
              </a:rPr>
              <a:t>select appropriate gatekeeper functions to identify users </a:t>
            </a:r>
            <a:endParaRPr lang="en-US"/>
          </a:p>
          <a:p>
            <a:r>
              <a:rPr lang="en-US" dirty="0">
                <a:ea typeface="+mn-lt"/>
                <a:cs typeface="+mn-lt"/>
              </a:rPr>
              <a:t>–</a:t>
            </a:r>
            <a:r>
              <a:rPr lang="en-US" dirty="0">
                <a:latin typeface="Arial"/>
                <a:cs typeface="Arial"/>
              </a:rPr>
              <a:t>implement security controls to ensure only </a:t>
            </a:r>
            <a:r>
              <a:rPr lang="en-US" dirty="0" err="1">
                <a:latin typeface="Arial"/>
                <a:cs typeface="Arial"/>
              </a:rPr>
              <a:t>authorised</a:t>
            </a:r>
            <a:r>
              <a:rPr lang="en-US" dirty="0">
                <a:latin typeface="Arial"/>
                <a:cs typeface="Arial"/>
              </a:rPr>
              <a:t> users access designated information or resources </a:t>
            </a:r>
            <a:endParaRPr lang="en-US"/>
          </a:p>
          <a:p>
            <a:r>
              <a:rPr lang="en-US" sz="3200" dirty="0">
                <a:ea typeface="+mn-lt"/>
                <a:cs typeface="+mn-lt"/>
              </a:rPr>
              <a:t>•</a:t>
            </a:r>
            <a:r>
              <a:rPr lang="en-US" sz="3200" dirty="0">
                <a:latin typeface="Arial"/>
                <a:cs typeface="Arial"/>
              </a:rPr>
              <a:t>trusted computer systems can be used to implement this model </a:t>
            </a:r>
            <a:endParaRPr lang="en-US"/>
          </a:p>
          <a:p>
            <a:endParaRPr lang="en-US" dirty="0">
              <a:cs typeface="Calibri"/>
            </a:endParaRPr>
          </a:p>
        </p:txBody>
      </p:sp>
    </p:spTree>
    <p:extLst>
      <p:ext uri="{BB962C8B-B14F-4D97-AF65-F5344CB8AC3E}">
        <p14:creationId xmlns:p14="http://schemas.microsoft.com/office/powerpoint/2010/main" val="220388949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211EF-DD25-44CA-FC34-17DC68781FF4}"/>
              </a:ext>
            </a:extLst>
          </p:cNvPr>
          <p:cNvSpPr>
            <a:spLocks noGrp="1"/>
          </p:cNvSpPr>
          <p:nvPr>
            <p:ph type="title"/>
          </p:nvPr>
        </p:nvSpPr>
        <p:spPr/>
        <p:txBody>
          <a:bodyPr/>
          <a:lstStyle/>
          <a:p>
            <a:endParaRPr lang="en-US"/>
          </a:p>
        </p:txBody>
      </p:sp>
      <p:pic>
        <p:nvPicPr>
          <p:cNvPr id="4" name="Content Placeholder 3" descr="A diagram of information flow&#10;&#10;Description automatically generated">
            <a:extLst>
              <a:ext uri="{FF2B5EF4-FFF2-40B4-BE49-F238E27FC236}">
                <a16:creationId xmlns:a16="http://schemas.microsoft.com/office/drawing/2014/main" id="{00B1195A-4780-8072-0EDE-EB95447ADFCF}"/>
              </a:ext>
            </a:extLst>
          </p:cNvPr>
          <p:cNvPicPr>
            <a:picLocks noGrp="1" noChangeAspect="1"/>
          </p:cNvPicPr>
          <p:nvPr>
            <p:ph idx="1"/>
          </p:nvPr>
        </p:nvPicPr>
        <p:blipFill>
          <a:blip r:embed="rId2"/>
          <a:stretch>
            <a:fillRect/>
          </a:stretch>
        </p:blipFill>
        <p:spPr>
          <a:xfrm>
            <a:off x="569450" y="535142"/>
            <a:ext cx="11495552" cy="6317788"/>
          </a:xfrm>
        </p:spPr>
      </p:pic>
    </p:spTree>
    <p:extLst>
      <p:ext uri="{BB962C8B-B14F-4D97-AF65-F5344CB8AC3E}">
        <p14:creationId xmlns:p14="http://schemas.microsoft.com/office/powerpoint/2010/main" val="288710179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46DB4-CD2B-39BC-524C-416D92B34DF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DE128FB-EF8E-28CD-A257-475B57F8A01A}"/>
              </a:ext>
            </a:extLst>
          </p:cNvPr>
          <p:cNvSpPr>
            <a:spLocks noGrp="1"/>
          </p:cNvSpPr>
          <p:nvPr>
            <p:ph idx="1"/>
          </p:nvPr>
        </p:nvSpPr>
        <p:spPr/>
        <p:txBody>
          <a:bodyPr vert="horz" lIns="91440" tIns="45720" rIns="91440" bIns="45720" rtlCol="0" anchor="t">
            <a:normAutofit fontScale="32500" lnSpcReduction="20000"/>
          </a:bodyPr>
          <a:lstStyle/>
          <a:p>
            <a:r>
              <a:rPr lang="en-US" sz="9600" b="1" dirty="0">
                <a:ea typeface="+mn-lt"/>
                <a:cs typeface="+mn-lt"/>
              </a:rPr>
              <a:t>Interruption:</a:t>
            </a:r>
            <a:endParaRPr lang="en-US" dirty="0">
              <a:cs typeface="Calibri" panose="020F0502020204030204"/>
            </a:endParaRPr>
          </a:p>
          <a:p>
            <a:r>
              <a:rPr lang="en-US" sz="9600" dirty="0">
                <a:ea typeface="+mn-lt"/>
                <a:cs typeface="+mn-lt"/>
              </a:rPr>
              <a:t>An asset of the system is destroyed or becomes unavailable or unusable.</a:t>
            </a:r>
            <a:endParaRPr lang="en-US" dirty="0"/>
          </a:p>
          <a:p>
            <a:r>
              <a:rPr lang="en-US" sz="9600" dirty="0">
                <a:ea typeface="+mn-lt"/>
                <a:cs typeface="+mn-lt"/>
              </a:rPr>
              <a:t>This is an attack on availability</a:t>
            </a:r>
            <a:endParaRPr lang="en-US" dirty="0">
              <a:ea typeface="+mn-lt"/>
              <a:cs typeface="+mn-lt"/>
            </a:endParaRPr>
          </a:p>
          <a:p>
            <a:r>
              <a:rPr lang="en-US" sz="9600" dirty="0">
                <a:ea typeface="+mn-lt"/>
                <a:cs typeface="+mn-lt"/>
              </a:rPr>
              <a:t>Examples:</a:t>
            </a:r>
            <a:endParaRPr lang="en-US" dirty="0">
              <a:cs typeface="Calibri" panose="020F0502020204030204"/>
            </a:endParaRPr>
          </a:p>
          <a:p>
            <a:r>
              <a:rPr lang="en-US" sz="9600" dirty="0">
                <a:ea typeface="+mn-lt"/>
                <a:cs typeface="+mn-lt"/>
              </a:rPr>
              <a:t>Destroying some H/W (disk or wire).</a:t>
            </a:r>
            <a:endParaRPr lang="en-US" dirty="0"/>
          </a:p>
          <a:p>
            <a:r>
              <a:rPr lang="en-US" sz="9600" dirty="0">
                <a:ea typeface="+mn-lt"/>
                <a:cs typeface="+mn-lt"/>
              </a:rPr>
              <a:t>Disabling file system.</a:t>
            </a:r>
            <a:endParaRPr lang="en-US" dirty="0"/>
          </a:p>
          <a:p>
            <a:r>
              <a:rPr lang="en-US" sz="9600" dirty="0">
                <a:ea typeface="+mn-lt"/>
                <a:cs typeface="+mn-lt"/>
              </a:rPr>
              <a:t>Swamping a computer with jobs or communication link with packets.</a:t>
            </a:r>
            <a:endParaRPr lang="en-US">
              <a:cs typeface="Calibri"/>
            </a:endParaRPr>
          </a:p>
          <a:p>
            <a:endParaRPr lang="en-US" dirty="0">
              <a:cs typeface="Calibri"/>
            </a:endParaRPr>
          </a:p>
        </p:txBody>
      </p:sp>
    </p:spTree>
    <p:extLst>
      <p:ext uri="{BB962C8B-B14F-4D97-AF65-F5344CB8AC3E}">
        <p14:creationId xmlns:p14="http://schemas.microsoft.com/office/powerpoint/2010/main" val="404402782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37210-9713-199D-BEE3-686E57C1921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0F463DC-BEC8-9393-01D8-BEF02755EFD5}"/>
              </a:ext>
            </a:extLst>
          </p:cNvPr>
          <p:cNvSpPr>
            <a:spLocks noGrp="1"/>
          </p:cNvSpPr>
          <p:nvPr>
            <p:ph idx="1"/>
          </p:nvPr>
        </p:nvSpPr>
        <p:spPr/>
        <p:txBody>
          <a:bodyPr vert="horz" lIns="91440" tIns="45720" rIns="91440" bIns="45720" rtlCol="0" anchor="t">
            <a:normAutofit fontScale="47500" lnSpcReduction="20000"/>
          </a:bodyPr>
          <a:lstStyle/>
          <a:p>
            <a:r>
              <a:rPr lang="en-US" sz="9600" b="1" dirty="0">
                <a:ea typeface="+mn-lt"/>
                <a:cs typeface="+mn-lt"/>
              </a:rPr>
              <a:t>Interception:</a:t>
            </a:r>
            <a:endParaRPr lang="en-US" dirty="0">
              <a:cs typeface="Calibri" panose="020F0502020204030204"/>
            </a:endParaRPr>
          </a:p>
          <a:p>
            <a:r>
              <a:rPr lang="en-US" sz="9600" dirty="0">
                <a:ea typeface="+mn-lt"/>
                <a:cs typeface="+mn-lt"/>
              </a:rPr>
              <a:t>An unauthorized party gains access to an asset.</a:t>
            </a:r>
            <a:endParaRPr lang="en-US" dirty="0"/>
          </a:p>
          <a:p>
            <a:r>
              <a:rPr lang="en-US" sz="9600" dirty="0">
                <a:ea typeface="+mn-lt"/>
                <a:cs typeface="+mn-lt"/>
              </a:rPr>
              <a:t>This is an attack on confidentiality.</a:t>
            </a:r>
            <a:endParaRPr lang="en-US" dirty="0">
              <a:ea typeface="+mn-lt"/>
              <a:cs typeface="+mn-lt"/>
            </a:endParaRPr>
          </a:p>
          <a:p>
            <a:r>
              <a:rPr lang="en-US" sz="9600" dirty="0">
                <a:ea typeface="+mn-lt"/>
                <a:cs typeface="+mn-lt"/>
              </a:rPr>
              <a:t>Examples: Wiretapping to capture data in a\network.</a:t>
            </a:r>
            <a:endParaRPr lang="en-US" dirty="0">
              <a:cs typeface="Calibri" panose="020F0502020204030204"/>
            </a:endParaRPr>
          </a:p>
          <a:p>
            <a:r>
              <a:rPr lang="en-US" sz="9600" dirty="0">
                <a:ea typeface="+mn-lt"/>
                <a:cs typeface="+mn-lt"/>
              </a:rPr>
              <a:t>Illicitly copying data or programs.</a:t>
            </a:r>
            <a:endParaRPr lang="en-US" dirty="0">
              <a:cs typeface="Calibri"/>
            </a:endParaRPr>
          </a:p>
          <a:p>
            <a:endParaRPr lang="en-US" dirty="0">
              <a:cs typeface="Calibri"/>
            </a:endParaRPr>
          </a:p>
        </p:txBody>
      </p:sp>
    </p:spTree>
    <p:extLst>
      <p:ext uri="{BB962C8B-B14F-4D97-AF65-F5344CB8AC3E}">
        <p14:creationId xmlns:p14="http://schemas.microsoft.com/office/powerpoint/2010/main" val="4564318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95642-F166-E23B-F0F0-67C5F8938041}"/>
              </a:ext>
            </a:extLst>
          </p:cNvPr>
          <p:cNvSpPr>
            <a:spLocks noGrp="1"/>
          </p:cNvSpPr>
          <p:nvPr>
            <p:ph type="title"/>
          </p:nvPr>
        </p:nvSpPr>
        <p:spPr/>
        <p:txBody>
          <a:bodyPr/>
          <a:lstStyle/>
          <a:p>
            <a:pPr marL="285750" indent="-285750">
              <a:spcBef>
                <a:spcPts val="1000"/>
              </a:spcBef>
              <a:buFont typeface="Arial"/>
              <a:buChar char="•"/>
            </a:pPr>
            <a:r>
              <a:rPr lang="en-US" sz="2800" dirty="0">
                <a:latin typeface="Calibri"/>
                <a:cs typeface="Calibri"/>
              </a:rPr>
              <a:t>Introduction</a:t>
            </a:r>
          </a:p>
          <a:p>
            <a:endParaRPr lang="en-US" dirty="0">
              <a:cs typeface="Calibri Light"/>
            </a:endParaRPr>
          </a:p>
        </p:txBody>
      </p:sp>
      <p:sp>
        <p:nvSpPr>
          <p:cNvPr id="3" name="Content Placeholder 2">
            <a:extLst>
              <a:ext uri="{FF2B5EF4-FFF2-40B4-BE49-F238E27FC236}">
                <a16:creationId xmlns:a16="http://schemas.microsoft.com/office/drawing/2014/main" id="{9CA8C65C-983A-248F-151F-CA93EEA80447}"/>
              </a:ext>
            </a:extLst>
          </p:cNvPr>
          <p:cNvSpPr>
            <a:spLocks noGrp="1"/>
          </p:cNvSpPr>
          <p:nvPr>
            <p:ph idx="1"/>
          </p:nvPr>
        </p:nvSpPr>
        <p:spPr/>
        <p:txBody>
          <a:bodyPr vert="horz" lIns="91440" tIns="45720" rIns="91440" bIns="45720" rtlCol="0" anchor="t">
            <a:normAutofit/>
          </a:bodyPr>
          <a:lstStyle/>
          <a:p>
            <a:r>
              <a:rPr lang="en-US" sz="3200" dirty="0">
                <a:solidFill>
                  <a:srgbClr val="0E101A"/>
                </a:solidFill>
                <a:ea typeface="+mn-lt"/>
                <a:cs typeface="+mn-lt"/>
              </a:rPr>
              <a:t>Security of </a:t>
            </a:r>
            <a:r>
              <a:rPr lang="en-US" sz="3200" u="sng" dirty="0">
                <a:solidFill>
                  <a:srgbClr val="1155CC"/>
                </a:solidFill>
                <a:ea typeface="+mn-lt"/>
                <a:cs typeface="+mn-lt"/>
                <a:hlinkClick r:id="rId2"/>
              </a:rPr>
              <a:t>Data and Information</a:t>
            </a:r>
            <a:r>
              <a:rPr lang="en-US" sz="3200" dirty="0">
                <a:solidFill>
                  <a:srgbClr val="0E101A"/>
                </a:solidFill>
                <a:ea typeface="+mn-lt"/>
                <a:cs typeface="+mn-lt"/>
              </a:rPr>
              <a:t> is crucial for companies and individuals.</a:t>
            </a:r>
          </a:p>
          <a:p>
            <a:endParaRPr lang="en-US" sz="3200" dirty="0">
              <a:solidFill>
                <a:srgbClr val="0E101A"/>
              </a:solidFill>
              <a:cs typeface="Calibri"/>
            </a:endParaRPr>
          </a:p>
        </p:txBody>
      </p:sp>
    </p:spTree>
    <p:extLst>
      <p:ext uri="{BB962C8B-B14F-4D97-AF65-F5344CB8AC3E}">
        <p14:creationId xmlns:p14="http://schemas.microsoft.com/office/powerpoint/2010/main" val="341392687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DA5A5-E464-3FAA-03C4-2E71B76E16C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411BC35-46AE-857B-5213-230EF7C0A0A1}"/>
              </a:ext>
            </a:extLst>
          </p:cNvPr>
          <p:cNvSpPr>
            <a:spLocks noGrp="1"/>
          </p:cNvSpPr>
          <p:nvPr>
            <p:ph idx="1"/>
          </p:nvPr>
        </p:nvSpPr>
        <p:spPr/>
        <p:txBody>
          <a:bodyPr vert="horz" lIns="91440" tIns="45720" rIns="91440" bIns="45720" rtlCol="0" anchor="t">
            <a:normAutofit fontScale="47500" lnSpcReduction="20000"/>
          </a:bodyPr>
          <a:lstStyle/>
          <a:p>
            <a:r>
              <a:rPr lang="en-US" sz="9600" b="1" dirty="0">
                <a:ea typeface="+mn-lt"/>
                <a:cs typeface="+mn-lt"/>
              </a:rPr>
              <a:t>Modification:</a:t>
            </a:r>
            <a:endParaRPr lang="en-US" dirty="0">
              <a:cs typeface="Calibri" panose="020F0502020204030204"/>
            </a:endParaRPr>
          </a:p>
          <a:p>
            <a:r>
              <a:rPr lang="en-US" sz="9600" dirty="0">
                <a:ea typeface="+mn-lt"/>
                <a:cs typeface="+mn-lt"/>
              </a:rPr>
              <a:t>An unauthorized party gains access and tampers an asset.</a:t>
            </a:r>
            <a:endParaRPr lang="en-US" dirty="0"/>
          </a:p>
          <a:p>
            <a:r>
              <a:rPr lang="en-US" sz="9600" dirty="0">
                <a:ea typeface="+mn-lt"/>
                <a:cs typeface="+mn-lt"/>
              </a:rPr>
              <a:t>This is an attack on integrity. Examples:</a:t>
            </a:r>
            <a:endParaRPr lang="en-US" dirty="0"/>
          </a:p>
          <a:p>
            <a:r>
              <a:rPr lang="en-US" sz="9600" dirty="0">
                <a:ea typeface="+mn-lt"/>
                <a:cs typeface="+mn-lt"/>
              </a:rPr>
              <a:t>Changing data files.</a:t>
            </a:r>
            <a:endParaRPr lang="en-US" dirty="0"/>
          </a:p>
          <a:p>
            <a:r>
              <a:rPr lang="en-US" sz="9600" dirty="0">
                <a:ea typeface="+mn-lt"/>
                <a:cs typeface="+mn-lt"/>
              </a:rPr>
              <a:t>Altering a program.</a:t>
            </a:r>
            <a:endParaRPr lang="en-US" dirty="0"/>
          </a:p>
          <a:p>
            <a:r>
              <a:rPr lang="en-US" sz="9600" dirty="0">
                <a:ea typeface="+mn-lt"/>
                <a:cs typeface="+mn-lt"/>
              </a:rPr>
              <a:t>Altering the contents of a message.</a:t>
            </a:r>
            <a:endParaRPr lang="en-US" dirty="0"/>
          </a:p>
          <a:p>
            <a:endParaRPr lang="en-US" dirty="0">
              <a:cs typeface="Calibri"/>
            </a:endParaRPr>
          </a:p>
        </p:txBody>
      </p:sp>
    </p:spTree>
    <p:extLst>
      <p:ext uri="{BB962C8B-B14F-4D97-AF65-F5344CB8AC3E}">
        <p14:creationId xmlns:p14="http://schemas.microsoft.com/office/powerpoint/2010/main" val="89432391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20126-DAB4-03B7-5A63-6EF4CF90C57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D7F8A09-E70B-60D0-9A33-DED6E529BF29}"/>
              </a:ext>
            </a:extLst>
          </p:cNvPr>
          <p:cNvSpPr>
            <a:spLocks noGrp="1"/>
          </p:cNvSpPr>
          <p:nvPr>
            <p:ph idx="1"/>
          </p:nvPr>
        </p:nvSpPr>
        <p:spPr/>
        <p:txBody>
          <a:bodyPr vert="horz" lIns="91440" tIns="45720" rIns="91440" bIns="45720" rtlCol="0" anchor="t">
            <a:normAutofit fontScale="40000" lnSpcReduction="20000"/>
          </a:bodyPr>
          <a:lstStyle/>
          <a:p>
            <a:r>
              <a:rPr lang="en-US" sz="9600" b="1" dirty="0">
                <a:ea typeface="+mn-lt"/>
                <a:cs typeface="+mn-lt"/>
              </a:rPr>
              <a:t>Fabrication:</a:t>
            </a:r>
            <a:endParaRPr lang="en-US" dirty="0">
              <a:cs typeface="Calibri" panose="020F0502020204030204"/>
            </a:endParaRPr>
          </a:p>
          <a:p>
            <a:r>
              <a:rPr lang="en-US" sz="9600" dirty="0">
                <a:ea typeface="+mn-lt"/>
                <a:cs typeface="+mn-lt"/>
              </a:rPr>
              <a:t>An unauthorized party inserts a counterfeit object into the system.</a:t>
            </a:r>
            <a:endParaRPr lang="en-US" dirty="0"/>
          </a:p>
          <a:p>
            <a:r>
              <a:rPr lang="en-US" sz="9600" dirty="0">
                <a:ea typeface="+mn-lt"/>
                <a:cs typeface="+mn-lt"/>
              </a:rPr>
              <a:t>This is an attack on authenticity. </a:t>
            </a:r>
            <a:endParaRPr lang="en-US" dirty="0">
              <a:ea typeface="+mn-lt"/>
              <a:cs typeface="+mn-lt"/>
            </a:endParaRPr>
          </a:p>
          <a:p>
            <a:r>
              <a:rPr lang="en-US" sz="9600" dirty="0">
                <a:ea typeface="+mn-lt"/>
                <a:cs typeface="+mn-lt"/>
              </a:rPr>
              <a:t>Examples:&gt;</a:t>
            </a:r>
            <a:endParaRPr lang="en-US" dirty="0">
              <a:cs typeface="Calibri" panose="020F0502020204030204"/>
            </a:endParaRPr>
          </a:p>
          <a:p>
            <a:r>
              <a:rPr lang="en-US" sz="9600" dirty="0">
                <a:ea typeface="+mn-lt"/>
                <a:cs typeface="+mn-lt"/>
              </a:rPr>
              <a:t>Insertion of records in data files.</a:t>
            </a:r>
            <a:endParaRPr lang="en-US" sz="9600" dirty="0">
              <a:cs typeface="Calibri" panose="020F0502020204030204"/>
            </a:endParaRPr>
          </a:p>
          <a:p>
            <a:r>
              <a:rPr lang="en-US" sz="9600" dirty="0">
                <a:ea typeface="+mn-lt"/>
                <a:cs typeface="+mn-lt"/>
              </a:rPr>
              <a:t>Insertion of spurious messages in a network. (message replay).</a:t>
            </a:r>
            <a:endParaRPr lang="en-US" dirty="0">
              <a:cs typeface="Calibri"/>
            </a:endParaRPr>
          </a:p>
          <a:p>
            <a:endParaRPr lang="en-US" dirty="0">
              <a:cs typeface="Calibri"/>
            </a:endParaRPr>
          </a:p>
        </p:txBody>
      </p:sp>
    </p:spTree>
    <p:extLst>
      <p:ext uri="{BB962C8B-B14F-4D97-AF65-F5344CB8AC3E}">
        <p14:creationId xmlns:p14="http://schemas.microsoft.com/office/powerpoint/2010/main" val="75327716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98529023"/>
              </p:ext>
            </p:extLst>
          </p:nvPr>
        </p:nvGraphicFramePr>
        <p:xfrm>
          <a:off x="838200" y="1825625"/>
          <a:ext cx="10515600" cy="249428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127944184"/>
                    </a:ext>
                  </a:extLst>
                </a:gridCol>
                <a:gridCol w="5257800">
                  <a:extLst>
                    <a:ext uri="{9D8B030D-6E8A-4147-A177-3AD203B41FA5}">
                      <a16:colId xmlns:a16="http://schemas.microsoft.com/office/drawing/2014/main" val="3148251463"/>
                    </a:ext>
                  </a:extLst>
                </a:gridCol>
              </a:tblGrid>
              <a:tr h="370840">
                <a:tc>
                  <a:txBody>
                    <a:bodyPr/>
                    <a:lstStyle/>
                    <a:p>
                      <a:r>
                        <a:rPr lang="en-US" dirty="0"/>
                        <a:t>Security services</a:t>
                      </a:r>
                      <a:endParaRPr lang="en-IN" dirty="0"/>
                    </a:p>
                  </a:txBody>
                  <a:tcPr/>
                </a:tc>
                <a:tc>
                  <a:txBody>
                    <a:bodyPr/>
                    <a:lstStyle/>
                    <a:p>
                      <a:r>
                        <a:rPr lang="en-US" dirty="0"/>
                        <a:t>Security mechanism</a:t>
                      </a:r>
                      <a:endParaRPr lang="en-IN" dirty="0"/>
                    </a:p>
                  </a:txBody>
                  <a:tcPr/>
                </a:tc>
                <a:extLst>
                  <a:ext uri="{0D108BD9-81ED-4DB2-BD59-A6C34878D82A}">
                    <a16:rowId xmlns:a16="http://schemas.microsoft.com/office/drawing/2014/main" val="1830582326"/>
                  </a:ext>
                </a:extLst>
              </a:tr>
              <a:tr h="370840">
                <a:tc>
                  <a:txBody>
                    <a:bodyPr/>
                    <a:lstStyle/>
                    <a:p>
                      <a:r>
                        <a:rPr lang="en-US" dirty="0"/>
                        <a:t>Data confidentiality</a:t>
                      </a:r>
                      <a:endParaRPr lang="en-IN" dirty="0"/>
                    </a:p>
                  </a:txBody>
                  <a:tcPr/>
                </a:tc>
                <a:tc>
                  <a:txBody>
                    <a:bodyPr/>
                    <a:lstStyle/>
                    <a:p>
                      <a:r>
                        <a:rPr lang="en-US" dirty="0" err="1"/>
                        <a:t>Encipherment</a:t>
                      </a:r>
                      <a:r>
                        <a:rPr lang="en-US" dirty="0"/>
                        <a:t>,</a:t>
                      </a:r>
                      <a:r>
                        <a:rPr lang="en-US" baseline="0" dirty="0"/>
                        <a:t> Routing control</a:t>
                      </a:r>
                      <a:endParaRPr lang="en-IN" dirty="0"/>
                    </a:p>
                  </a:txBody>
                  <a:tcPr/>
                </a:tc>
                <a:extLst>
                  <a:ext uri="{0D108BD9-81ED-4DB2-BD59-A6C34878D82A}">
                    <a16:rowId xmlns:a16="http://schemas.microsoft.com/office/drawing/2014/main" val="3017045646"/>
                  </a:ext>
                </a:extLst>
              </a:tr>
              <a:tr h="370840">
                <a:tc>
                  <a:txBody>
                    <a:bodyPr/>
                    <a:lstStyle/>
                    <a:p>
                      <a:r>
                        <a:rPr lang="en-US" dirty="0"/>
                        <a:t>Data integrity</a:t>
                      </a:r>
                      <a:endParaRPr lang="en-IN" dirty="0"/>
                    </a:p>
                  </a:txBody>
                  <a:tcPr/>
                </a:tc>
                <a:tc>
                  <a:txBody>
                    <a:bodyPr/>
                    <a:lstStyle/>
                    <a:p>
                      <a:r>
                        <a:rPr lang="en-US" dirty="0" err="1"/>
                        <a:t>Encipherment</a:t>
                      </a:r>
                      <a:r>
                        <a:rPr lang="en-US" dirty="0"/>
                        <a:t>, Data</a:t>
                      </a:r>
                      <a:r>
                        <a:rPr lang="en-US" baseline="0" dirty="0"/>
                        <a:t> integrity, Digital signature</a:t>
                      </a:r>
                      <a:endParaRPr lang="en-IN" dirty="0"/>
                    </a:p>
                  </a:txBody>
                  <a:tcPr/>
                </a:tc>
                <a:extLst>
                  <a:ext uri="{0D108BD9-81ED-4DB2-BD59-A6C34878D82A}">
                    <a16:rowId xmlns:a16="http://schemas.microsoft.com/office/drawing/2014/main" val="1788239577"/>
                  </a:ext>
                </a:extLst>
              </a:tr>
              <a:tr h="370840">
                <a:tc>
                  <a:txBody>
                    <a:bodyPr/>
                    <a:lstStyle/>
                    <a:p>
                      <a:r>
                        <a:rPr lang="en-US" dirty="0"/>
                        <a:t>Authentication</a:t>
                      </a:r>
                      <a:endParaRPr lang="en-IN" dirty="0"/>
                    </a:p>
                  </a:txBody>
                  <a:tcPr/>
                </a:tc>
                <a:tc>
                  <a:txBody>
                    <a:bodyPr/>
                    <a:lstStyle/>
                    <a:p>
                      <a:r>
                        <a:rPr lang="en-US" dirty="0"/>
                        <a:t>Authentication</a:t>
                      </a:r>
                      <a:r>
                        <a:rPr lang="en-US" baseline="0" dirty="0"/>
                        <a:t> exchanges, Digital signature, </a:t>
                      </a:r>
                      <a:r>
                        <a:rPr lang="en-US" dirty="0" err="1"/>
                        <a:t>Encipherment</a:t>
                      </a:r>
                      <a:endParaRPr lang="en-IN" dirty="0"/>
                    </a:p>
                  </a:txBody>
                  <a:tcPr/>
                </a:tc>
                <a:extLst>
                  <a:ext uri="{0D108BD9-81ED-4DB2-BD59-A6C34878D82A}">
                    <a16:rowId xmlns:a16="http://schemas.microsoft.com/office/drawing/2014/main" val="1111676558"/>
                  </a:ext>
                </a:extLst>
              </a:tr>
              <a:tr h="370840">
                <a:tc>
                  <a:txBody>
                    <a:bodyPr/>
                    <a:lstStyle/>
                    <a:p>
                      <a:r>
                        <a:rPr lang="en-US" dirty="0"/>
                        <a:t>Non repudiation</a:t>
                      </a:r>
                      <a:endParaRPr lang="en-IN" dirty="0"/>
                    </a:p>
                  </a:txBody>
                  <a:tcPr/>
                </a:tc>
                <a:tc>
                  <a:txBody>
                    <a:bodyPr/>
                    <a:lstStyle/>
                    <a:p>
                      <a:r>
                        <a:rPr lang="en-US" baseline="0" dirty="0"/>
                        <a:t> Data integrity, Digital signature, Notarization</a:t>
                      </a:r>
                      <a:endParaRPr lang="en-IN" dirty="0"/>
                    </a:p>
                  </a:txBody>
                  <a:tcPr/>
                </a:tc>
                <a:extLst>
                  <a:ext uri="{0D108BD9-81ED-4DB2-BD59-A6C34878D82A}">
                    <a16:rowId xmlns:a16="http://schemas.microsoft.com/office/drawing/2014/main" val="198978780"/>
                  </a:ext>
                </a:extLst>
              </a:tr>
              <a:tr h="370840">
                <a:tc>
                  <a:txBody>
                    <a:bodyPr/>
                    <a:lstStyle/>
                    <a:p>
                      <a:r>
                        <a:rPr lang="en-US" dirty="0"/>
                        <a:t>Access control</a:t>
                      </a:r>
                      <a:endParaRPr lang="en-IN" dirty="0"/>
                    </a:p>
                  </a:txBody>
                  <a:tcPr/>
                </a:tc>
                <a:tc>
                  <a:txBody>
                    <a:bodyPr/>
                    <a:lstStyle/>
                    <a:p>
                      <a:r>
                        <a:rPr lang="en-US" dirty="0"/>
                        <a:t>Access control mechanism </a:t>
                      </a:r>
                      <a:endParaRPr lang="en-IN" dirty="0"/>
                    </a:p>
                  </a:txBody>
                  <a:tcPr/>
                </a:tc>
                <a:extLst>
                  <a:ext uri="{0D108BD9-81ED-4DB2-BD59-A6C34878D82A}">
                    <a16:rowId xmlns:a16="http://schemas.microsoft.com/office/drawing/2014/main" val="623754889"/>
                  </a:ext>
                </a:extLst>
              </a:tr>
            </a:tbl>
          </a:graphicData>
        </a:graphic>
      </p:graphicFrame>
    </p:spTree>
    <p:extLst>
      <p:ext uri="{BB962C8B-B14F-4D97-AF65-F5344CB8AC3E}">
        <p14:creationId xmlns:p14="http://schemas.microsoft.com/office/powerpoint/2010/main" val="364254993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5DB80-D70F-F79C-6953-18049A784564}"/>
              </a:ext>
            </a:extLst>
          </p:cNvPr>
          <p:cNvSpPr>
            <a:spLocks noGrp="1"/>
          </p:cNvSpPr>
          <p:nvPr>
            <p:ph type="title"/>
          </p:nvPr>
        </p:nvSpPr>
        <p:spPr/>
        <p:txBody>
          <a:bodyPr/>
          <a:lstStyle/>
          <a:p>
            <a:pPr>
              <a:spcBef>
                <a:spcPts val="1000"/>
              </a:spcBef>
            </a:pPr>
            <a:r>
              <a:rPr lang="en-US" sz="4000" dirty="0">
                <a:latin typeface="Calibri"/>
                <a:cs typeface="Calibri"/>
              </a:rPr>
              <a:t>Types of attacks</a:t>
            </a:r>
            <a:endParaRPr lang="en-US" dirty="0"/>
          </a:p>
          <a:p>
            <a:endParaRPr lang="en-US" dirty="0">
              <a:cs typeface="Calibri Light"/>
            </a:endParaRPr>
          </a:p>
        </p:txBody>
      </p:sp>
      <p:sp>
        <p:nvSpPr>
          <p:cNvPr id="3" name="Content Placeholder 2">
            <a:extLst>
              <a:ext uri="{FF2B5EF4-FFF2-40B4-BE49-F238E27FC236}">
                <a16:creationId xmlns:a16="http://schemas.microsoft.com/office/drawing/2014/main" id="{A858E536-2644-AAA9-2467-FA7413EA11DA}"/>
              </a:ext>
            </a:extLst>
          </p:cNvPr>
          <p:cNvSpPr>
            <a:spLocks noGrp="1"/>
          </p:cNvSpPr>
          <p:nvPr>
            <p:ph idx="1"/>
          </p:nvPr>
        </p:nvSpPr>
        <p:spPr/>
        <p:txBody>
          <a:bodyPr vert="horz" lIns="91440" tIns="45720" rIns="91440" bIns="45720" rtlCol="0" anchor="t">
            <a:normAutofit/>
          </a:bodyPr>
          <a:lstStyle/>
          <a:p>
            <a:r>
              <a:rPr lang="en-US" dirty="0">
                <a:ea typeface="+mn-lt"/>
                <a:cs typeface="+mn-lt"/>
              </a:rPr>
              <a:t>•</a:t>
            </a:r>
            <a:r>
              <a:rPr lang="en-US" b="1" dirty="0">
                <a:latin typeface="Arial"/>
                <a:cs typeface="Arial"/>
              </a:rPr>
              <a:t>passive attacks</a:t>
            </a:r>
            <a:r>
              <a:rPr lang="en-US" dirty="0">
                <a:latin typeface="Arial"/>
                <a:cs typeface="Arial"/>
              </a:rPr>
              <a:t> - eavesdropping on, or monitoring of, transmissions to:</a:t>
            </a:r>
            <a:endParaRPr lang="en-US" dirty="0">
              <a:cs typeface="Calibri" panose="020F0502020204030204"/>
            </a:endParaRPr>
          </a:p>
          <a:p>
            <a:r>
              <a:rPr lang="en-US" sz="2400" dirty="0">
                <a:ea typeface="+mn-lt"/>
                <a:cs typeface="+mn-lt"/>
              </a:rPr>
              <a:t>–</a:t>
            </a:r>
            <a:r>
              <a:rPr lang="en-US" sz="2400" dirty="0">
                <a:latin typeface="Arial"/>
                <a:cs typeface="Arial"/>
              </a:rPr>
              <a:t>obtain message contents, or</a:t>
            </a:r>
            <a:endParaRPr lang="en-US" dirty="0"/>
          </a:p>
          <a:p>
            <a:r>
              <a:rPr lang="en-US" sz="2400" dirty="0">
                <a:ea typeface="+mn-lt"/>
                <a:cs typeface="+mn-lt"/>
              </a:rPr>
              <a:t>–</a:t>
            </a:r>
            <a:r>
              <a:rPr lang="en-US" sz="2400" dirty="0">
                <a:latin typeface="Arial"/>
                <a:cs typeface="Arial"/>
              </a:rPr>
              <a:t>monitor traffic flows</a:t>
            </a:r>
            <a:endParaRPr lang="en-US" dirty="0"/>
          </a:p>
          <a:p>
            <a:r>
              <a:rPr lang="en-US" dirty="0">
                <a:ea typeface="+mn-lt"/>
                <a:cs typeface="+mn-lt"/>
              </a:rPr>
              <a:t>•</a:t>
            </a:r>
            <a:r>
              <a:rPr lang="en-US" b="1" dirty="0">
                <a:latin typeface="Arial"/>
                <a:cs typeface="Arial"/>
              </a:rPr>
              <a:t>active attacks</a:t>
            </a:r>
            <a:r>
              <a:rPr lang="en-US" dirty="0">
                <a:latin typeface="Arial"/>
                <a:cs typeface="Arial"/>
              </a:rPr>
              <a:t> – modification of data stream to:</a:t>
            </a:r>
            <a:endParaRPr lang="en-US" dirty="0"/>
          </a:p>
          <a:p>
            <a:r>
              <a:rPr lang="en-US" sz="2400" dirty="0">
                <a:ea typeface="+mn-lt"/>
                <a:cs typeface="+mn-lt"/>
              </a:rPr>
              <a:t>–</a:t>
            </a:r>
            <a:r>
              <a:rPr lang="en-US" sz="2400" dirty="0">
                <a:latin typeface="Arial"/>
                <a:cs typeface="Arial"/>
              </a:rPr>
              <a:t>masquerade of one entity as some other</a:t>
            </a:r>
            <a:endParaRPr lang="en-US" dirty="0"/>
          </a:p>
          <a:p>
            <a:r>
              <a:rPr lang="en-US" sz="2400" dirty="0">
                <a:ea typeface="+mn-lt"/>
                <a:cs typeface="+mn-lt"/>
              </a:rPr>
              <a:t>–</a:t>
            </a:r>
            <a:r>
              <a:rPr lang="en-US" sz="2400" dirty="0">
                <a:latin typeface="Arial"/>
                <a:cs typeface="Arial"/>
              </a:rPr>
              <a:t>replay previous messages</a:t>
            </a:r>
            <a:endParaRPr lang="en-US" dirty="0"/>
          </a:p>
          <a:p>
            <a:r>
              <a:rPr lang="en-US" sz="2400" dirty="0">
                <a:ea typeface="+mn-lt"/>
                <a:cs typeface="+mn-lt"/>
              </a:rPr>
              <a:t>–</a:t>
            </a:r>
            <a:r>
              <a:rPr lang="en-US" sz="2400" dirty="0">
                <a:latin typeface="Arial"/>
                <a:cs typeface="Arial"/>
              </a:rPr>
              <a:t>modify messages in transit</a:t>
            </a:r>
            <a:endParaRPr lang="en-US" dirty="0"/>
          </a:p>
          <a:p>
            <a:r>
              <a:rPr lang="en-US" sz="2400" dirty="0">
                <a:ea typeface="+mn-lt"/>
                <a:cs typeface="+mn-lt"/>
              </a:rPr>
              <a:t>–</a:t>
            </a:r>
            <a:r>
              <a:rPr lang="en-US" sz="2400" dirty="0">
                <a:latin typeface="Arial"/>
                <a:cs typeface="Arial"/>
              </a:rPr>
              <a:t>denial of service</a:t>
            </a:r>
            <a:endParaRPr lang="en-US" dirty="0"/>
          </a:p>
          <a:p>
            <a:endParaRPr lang="en-US" dirty="0">
              <a:cs typeface="Calibri"/>
            </a:endParaRPr>
          </a:p>
        </p:txBody>
      </p:sp>
    </p:spTree>
    <p:extLst>
      <p:ext uri="{BB962C8B-B14F-4D97-AF65-F5344CB8AC3E}">
        <p14:creationId xmlns:p14="http://schemas.microsoft.com/office/powerpoint/2010/main" val="127108617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04E4F-5758-B111-8A73-18A2ACE5B5F9}"/>
              </a:ext>
            </a:extLst>
          </p:cNvPr>
          <p:cNvSpPr>
            <a:spLocks noGrp="1"/>
          </p:cNvSpPr>
          <p:nvPr>
            <p:ph type="title"/>
          </p:nvPr>
        </p:nvSpPr>
        <p:spPr/>
        <p:txBody>
          <a:bodyPr/>
          <a:lstStyle/>
          <a:p>
            <a:endParaRPr lang="en-US"/>
          </a:p>
        </p:txBody>
      </p:sp>
      <p:pic>
        <p:nvPicPr>
          <p:cNvPr id="4" name="Content Placeholder 3" descr="A diagram of a diagram of active and active security&#10;&#10;Description automatically generated">
            <a:extLst>
              <a:ext uri="{FF2B5EF4-FFF2-40B4-BE49-F238E27FC236}">
                <a16:creationId xmlns:a16="http://schemas.microsoft.com/office/drawing/2014/main" id="{7A390177-8CEF-CABC-A746-804FB82E54FD}"/>
              </a:ext>
            </a:extLst>
          </p:cNvPr>
          <p:cNvPicPr>
            <a:picLocks noGrp="1" noChangeAspect="1"/>
          </p:cNvPicPr>
          <p:nvPr>
            <p:ph idx="1"/>
          </p:nvPr>
        </p:nvPicPr>
        <p:blipFill>
          <a:blip r:embed="rId2"/>
          <a:stretch>
            <a:fillRect/>
          </a:stretch>
        </p:blipFill>
        <p:spPr>
          <a:xfrm>
            <a:off x="1347332" y="1825625"/>
            <a:ext cx="9825582" cy="4351338"/>
          </a:xfrm>
        </p:spPr>
      </p:pic>
    </p:spTree>
    <p:extLst>
      <p:ext uri="{BB962C8B-B14F-4D97-AF65-F5344CB8AC3E}">
        <p14:creationId xmlns:p14="http://schemas.microsoft.com/office/powerpoint/2010/main" val="128432238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FCA2E-AE91-0723-E119-8F7148CA0088}"/>
              </a:ext>
            </a:extLst>
          </p:cNvPr>
          <p:cNvSpPr>
            <a:spLocks noGrp="1"/>
          </p:cNvSpPr>
          <p:nvPr>
            <p:ph type="title"/>
          </p:nvPr>
        </p:nvSpPr>
        <p:spPr/>
        <p:txBody>
          <a:bodyPr/>
          <a:lstStyle/>
          <a:p>
            <a:endParaRPr lang="en-US"/>
          </a:p>
        </p:txBody>
      </p:sp>
      <p:pic>
        <p:nvPicPr>
          <p:cNvPr id="4" name="Content Placeholder 3" descr="A diagram of a security system&#10;&#10;Description automatically generated">
            <a:extLst>
              <a:ext uri="{FF2B5EF4-FFF2-40B4-BE49-F238E27FC236}">
                <a16:creationId xmlns:a16="http://schemas.microsoft.com/office/drawing/2014/main" id="{FC878FC8-DB07-7198-FB81-F7FC4779807F}"/>
              </a:ext>
            </a:extLst>
          </p:cNvPr>
          <p:cNvPicPr>
            <a:picLocks noGrp="1" noChangeAspect="1"/>
          </p:cNvPicPr>
          <p:nvPr>
            <p:ph idx="1"/>
          </p:nvPr>
        </p:nvPicPr>
        <p:blipFill>
          <a:blip r:embed="rId2"/>
          <a:stretch>
            <a:fillRect/>
          </a:stretch>
        </p:blipFill>
        <p:spPr>
          <a:xfrm>
            <a:off x="1813942" y="1825625"/>
            <a:ext cx="8908245" cy="4855241"/>
          </a:xfrm>
        </p:spPr>
      </p:pic>
    </p:spTree>
    <p:extLst>
      <p:ext uri="{BB962C8B-B14F-4D97-AF65-F5344CB8AC3E}">
        <p14:creationId xmlns:p14="http://schemas.microsoft.com/office/powerpoint/2010/main" val="40738329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0E157-D5A1-7607-A41E-108945F11B35}"/>
              </a:ext>
            </a:extLst>
          </p:cNvPr>
          <p:cNvSpPr>
            <a:spLocks noGrp="1"/>
          </p:cNvSpPr>
          <p:nvPr>
            <p:ph type="title"/>
          </p:nvPr>
        </p:nvSpPr>
        <p:spPr/>
        <p:txBody>
          <a:bodyPr>
            <a:normAutofit fontScale="90000"/>
          </a:bodyPr>
          <a:lstStyle/>
          <a:p>
            <a:r>
              <a:rPr lang="en-US" sz="9600" dirty="0">
                <a:ea typeface="+mj-lt"/>
                <a:cs typeface="+mj-lt"/>
              </a:rPr>
              <a:t>Passive </a:t>
            </a:r>
            <a:endParaRPr lang="en-US" dirty="0"/>
          </a:p>
        </p:txBody>
      </p:sp>
      <p:sp>
        <p:nvSpPr>
          <p:cNvPr id="3" name="Content Placeholder 2">
            <a:extLst>
              <a:ext uri="{FF2B5EF4-FFF2-40B4-BE49-F238E27FC236}">
                <a16:creationId xmlns:a16="http://schemas.microsoft.com/office/drawing/2014/main" id="{E99B1BAE-7491-4867-9BB0-7ED4F8228C33}"/>
              </a:ext>
            </a:extLst>
          </p:cNvPr>
          <p:cNvSpPr>
            <a:spLocks noGrp="1"/>
          </p:cNvSpPr>
          <p:nvPr>
            <p:ph idx="1"/>
          </p:nvPr>
        </p:nvSpPr>
        <p:spPr/>
        <p:txBody>
          <a:bodyPr vert="horz" lIns="91440" tIns="45720" rIns="91440" bIns="45720" rtlCol="0" anchor="t">
            <a:normAutofit fontScale="32500" lnSpcReduction="20000"/>
          </a:bodyPr>
          <a:lstStyle/>
          <a:p>
            <a:r>
              <a:rPr lang="en-US" sz="8600" i="1" dirty="0">
                <a:ea typeface="+mn-lt"/>
                <a:cs typeface="+mn-lt"/>
              </a:rPr>
              <a:t>R</a:t>
            </a:r>
            <a:r>
              <a:rPr lang="en-US" sz="9600" b="1" dirty="0">
                <a:ea typeface="+mn-lt"/>
                <a:cs typeface="+mn-lt"/>
              </a:rPr>
              <a:t>elease of a message contents:</a:t>
            </a:r>
            <a:endParaRPr lang="en-US" dirty="0">
              <a:cs typeface="Calibri" panose="020F0502020204030204"/>
            </a:endParaRPr>
          </a:p>
          <a:p>
            <a:r>
              <a:rPr lang="en-US" sz="9600" dirty="0">
                <a:ea typeface="+mn-lt"/>
                <a:cs typeface="+mn-lt"/>
              </a:rPr>
              <a:t>Contents of a message are read.</a:t>
            </a:r>
            <a:endParaRPr lang="en-US" dirty="0">
              <a:ea typeface="+mn-lt"/>
              <a:cs typeface="+mn-lt"/>
            </a:endParaRPr>
          </a:p>
          <a:p>
            <a:r>
              <a:rPr lang="en-US" sz="9600" dirty="0">
                <a:ea typeface="+mn-lt"/>
                <a:cs typeface="+mn-lt"/>
              </a:rPr>
              <a:t>A message may be carrying </a:t>
            </a:r>
            <a:r>
              <a:rPr lang="en-US" sz="9600">
                <a:ea typeface="+mn-lt"/>
                <a:cs typeface="+mn-lt"/>
              </a:rPr>
              <a:t>sensitive or confidential data.</a:t>
            </a:r>
            <a:endParaRPr lang="en-US">
              <a:ea typeface="+mn-lt"/>
              <a:cs typeface="+mn-lt"/>
            </a:endParaRPr>
          </a:p>
          <a:p>
            <a:r>
              <a:rPr lang="en-US" sz="9600" b="1" dirty="0">
                <a:ea typeface="+mn-lt"/>
                <a:cs typeface="+mn-lt"/>
              </a:rPr>
              <a:t>Traffic analysis:</a:t>
            </a:r>
            <a:endParaRPr lang="en-US" dirty="0">
              <a:cs typeface="Calibri"/>
            </a:endParaRPr>
          </a:p>
          <a:p>
            <a:r>
              <a:rPr lang="en-US" sz="9600" dirty="0">
                <a:ea typeface="+mn-lt"/>
                <a:cs typeface="+mn-lt"/>
              </a:rPr>
              <a:t>An intruder makes inferences by observing message patterns.</a:t>
            </a:r>
            <a:endParaRPr lang="en-US" dirty="0">
              <a:ea typeface="+mn-lt"/>
              <a:cs typeface="+mn-lt"/>
            </a:endParaRPr>
          </a:p>
          <a:p>
            <a:r>
              <a:rPr lang="en-US" sz="9600" dirty="0">
                <a:ea typeface="+mn-lt"/>
                <a:cs typeface="+mn-lt"/>
              </a:rPr>
              <a:t> Can be done even if messages are encrypted. Inferences: location and identity of hosts.</a:t>
            </a:r>
            <a:endParaRPr lang="en-US">
              <a:cs typeface="Calibri"/>
            </a:endParaRPr>
          </a:p>
          <a:p>
            <a:endParaRPr lang="en-US" dirty="0">
              <a:cs typeface="Calibri"/>
            </a:endParaRPr>
          </a:p>
        </p:txBody>
      </p:sp>
    </p:spTree>
    <p:extLst>
      <p:ext uri="{BB962C8B-B14F-4D97-AF65-F5344CB8AC3E}">
        <p14:creationId xmlns:p14="http://schemas.microsoft.com/office/powerpoint/2010/main" val="115258807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18635E-FE40-9419-5A64-821E93780387}"/>
              </a:ext>
            </a:extLst>
          </p:cNvPr>
          <p:cNvSpPr>
            <a:spLocks noGrp="1"/>
          </p:cNvSpPr>
          <p:nvPr>
            <p:ph type="title"/>
          </p:nvPr>
        </p:nvSpPr>
        <p:spPr/>
        <p:txBody>
          <a:bodyPr>
            <a:normAutofit fontScale="90000"/>
          </a:bodyPr>
          <a:lstStyle/>
          <a:p>
            <a:r>
              <a:rPr lang="en-US" sz="9600" dirty="0">
                <a:ea typeface="+mj-lt"/>
                <a:cs typeface="+mj-lt"/>
              </a:rPr>
              <a:t>Active </a:t>
            </a:r>
            <a:endParaRPr lang="en-US" dirty="0"/>
          </a:p>
        </p:txBody>
      </p:sp>
      <p:sp>
        <p:nvSpPr>
          <p:cNvPr id="3" name="Content Placeholder 2">
            <a:extLst>
              <a:ext uri="{FF2B5EF4-FFF2-40B4-BE49-F238E27FC236}">
                <a16:creationId xmlns:a16="http://schemas.microsoft.com/office/drawing/2014/main" id="{56F486AE-5F32-A7EF-6A94-F0F9527D43FD}"/>
              </a:ext>
            </a:extLst>
          </p:cNvPr>
          <p:cNvSpPr>
            <a:spLocks noGrp="1"/>
          </p:cNvSpPr>
          <p:nvPr>
            <p:ph idx="1"/>
          </p:nvPr>
        </p:nvSpPr>
        <p:spPr/>
        <p:txBody>
          <a:bodyPr vert="horz" lIns="91440" tIns="45720" rIns="91440" bIns="45720" rtlCol="0" anchor="t">
            <a:normAutofit fontScale="40000" lnSpcReduction="20000"/>
          </a:bodyPr>
          <a:lstStyle/>
          <a:p>
            <a:r>
              <a:rPr lang="en-US" sz="8600" i="1" dirty="0">
                <a:ea typeface="+mn-lt"/>
                <a:cs typeface="+mn-lt"/>
              </a:rPr>
              <a:t>M</a:t>
            </a:r>
            <a:r>
              <a:rPr lang="en-US" sz="9600" b="1" dirty="0">
                <a:ea typeface="+mn-lt"/>
                <a:cs typeface="+mn-lt"/>
              </a:rPr>
              <a:t>asquerade: An entity pretends to be some other entity.</a:t>
            </a:r>
            <a:endParaRPr lang="en-US" dirty="0">
              <a:cs typeface="Calibri" panose="020F0502020204030204"/>
            </a:endParaRPr>
          </a:p>
          <a:p>
            <a:r>
              <a:rPr lang="en-US" sz="9600" dirty="0">
                <a:ea typeface="+mn-lt"/>
                <a:cs typeface="+mn-lt"/>
              </a:rPr>
              <a:t>Example: An entity captures an authentication sequence and replays it later to impersonate the original entity.</a:t>
            </a:r>
            <a:endParaRPr lang="en-US" dirty="0"/>
          </a:p>
          <a:p>
            <a:r>
              <a:rPr lang="en-US" sz="8600" i="1" dirty="0">
                <a:ea typeface="+mn-lt"/>
                <a:cs typeface="+mn-lt"/>
              </a:rPr>
              <a:t>R</a:t>
            </a:r>
            <a:r>
              <a:rPr lang="en-US" sz="9600" b="1" dirty="0">
                <a:ea typeface="+mn-lt"/>
                <a:cs typeface="+mn-lt"/>
              </a:rPr>
              <a:t>eplay: Involves capture of a data unit and its retransmission to produce an unauthorized effect.</a:t>
            </a:r>
            <a:endParaRPr lang="en-US" dirty="0">
              <a:cs typeface="Calibri" panose="020F0502020204030204"/>
            </a:endParaRPr>
          </a:p>
          <a:p>
            <a:br>
              <a:rPr lang="en-US" dirty="0"/>
            </a:br>
            <a:endParaRPr lang="en-US" dirty="0"/>
          </a:p>
        </p:txBody>
      </p:sp>
    </p:spTree>
    <p:extLst>
      <p:ext uri="{BB962C8B-B14F-4D97-AF65-F5344CB8AC3E}">
        <p14:creationId xmlns:p14="http://schemas.microsoft.com/office/powerpoint/2010/main" val="134894147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E6565-2253-F9BD-83AF-6CA408199E8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5A94F2E-7FC7-D7DC-D478-79BD26F33BF8}"/>
              </a:ext>
            </a:extLst>
          </p:cNvPr>
          <p:cNvSpPr>
            <a:spLocks noGrp="1"/>
          </p:cNvSpPr>
          <p:nvPr>
            <p:ph idx="1"/>
          </p:nvPr>
        </p:nvSpPr>
        <p:spPr/>
        <p:txBody>
          <a:bodyPr vert="horz" lIns="91440" tIns="45720" rIns="91440" bIns="45720" rtlCol="0" anchor="t">
            <a:normAutofit/>
          </a:bodyPr>
          <a:lstStyle/>
          <a:p>
            <a:r>
              <a:rPr lang="en-US">
                <a:ea typeface="Calibri"/>
                <a:cs typeface="Calibri"/>
              </a:rPr>
              <a:t>Repudiation:</a:t>
            </a:r>
          </a:p>
          <a:p>
            <a:r>
              <a:rPr lang="en-US" dirty="0">
                <a:ea typeface="Calibri"/>
                <a:cs typeface="Calibri"/>
              </a:rPr>
              <a:t>This type of attack is performed by on of the two parties in communication, sender or receiver.</a:t>
            </a:r>
          </a:p>
          <a:p>
            <a:r>
              <a:rPr lang="en-US" dirty="0">
                <a:ea typeface="Calibri"/>
                <a:cs typeface="Calibri"/>
              </a:rPr>
              <a:t>The sender of message might later deny that he has sent the message ,the receiver of message might deny that he has received message.</a:t>
            </a:r>
          </a:p>
          <a:p>
            <a:endParaRPr lang="en-US" dirty="0">
              <a:ea typeface="Calibri"/>
              <a:cs typeface="Calibri"/>
            </a:endParaRPr>
          </a:p>
        </p:txBody>
      </p:sp>
    </p:spTree>
    <p:extLst>
      <p:ext uri="{BB962C8B-B14F-4D97-AF65-F5344CB8AC3E}">
        <p14:creationId xmlns:p14="http://schemas.microsoft.com/office/powerpoint/2010/main" val="121995602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3D8A0-37E0-4D37-1CE8-701E5675F01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C89D5B3-703C-2782-337F-327F7CB50AAE}"/>
              </a:ext>
            </a:extLst>
          </p:cNvPr>
          <p:cNvSpPr>
            <a:spLocks noGrp="1"/>
          </p:cNvSpPr>
          <p:nvPr>
            <p:ph idx="1"/>
          </p:nvPr>
        </p:nvSpPr>
        <p:spPr/>
        <p:txBody>
          <a:bodyPr vert="horz" lIns="91440" tIns="45720" rIns="91440" bIns="45720" rtlCol="0" anchor="t">
            <a:normAutofit fontScale="32500" lnSpcReduction="20000"/>
          </a:bodyPr>
          <a:lstStyle/>
          <a:p>
            <a:r>
              <a:rPr lang="en-US" sz="9600" i="1" dirty="0">
                <a:ea typeface="+mn-lt"/>
                <a:cs typeface="+mn-lt"/>
              </a:rPr>
              <a:t>M</a:t>
            </a:r>
            <a:r>
              <a:rPr lang="en-US" sz="9600" b="1" dirty="0">
                <a:ea typeface="+mn-lt"/>
                <a:cs typeface="+mn-lt"/>
              </a:rPr>
              <a:t>odification of messages:</a:t>
            </a:r>
            <a:endParaRPr lang="en-US" dirty="0">
              <a:cs typeface="Calibri" panose="020F0502020204030204"/>
            </a:endParaRPr>
          </a:p>
          <a:p>
            <a:r>
              <a:rPr lang="en-US" sz="9600" dirty="0">
                <a:ea typeface="+mn-lt"/>
                <a:cs typeface="+mn-lt"/>
              </a:rPr>
              <a:t>A portion of a legitimate message has been altered to produce an undesirable effect.</a:t>
            </a:r>
            <a:endParaRPr lang="en-US" dirty="0"/>
          </a:p>
          <a:p>
            <a:r>
              <a:rPr lang="en-US" sz="9600" b="1" dirty="0">
                <a:ea typeface="+mn-lt"/>
                <a:cs typeface="+mn-lt"/>
              </a:rPr>
              <a:t>Denial of service:</a:t>
            </a:r>
            <a:endParaRPr lang="en-US" dirty="0"/>
          </a:p>
          <a:p>
            <a:r>
              <a:rPr lang="en-US" sz="9600" dirty="0">
                <a:ea typeface="+mn-lt"/>
                <a:cs typeface="+mn-lt"/>
              </a:rPr>
              <a:t>Inhibits normal use of computer and communications resources.</a:t>
            </a:r>
            <a:endParaRPr lang="en-US" dirty="0">
              <a:ea typeface="+mn-lt"/>
              <a:cs typeface="+mn-lt"/>
            </a:endParaRPr>
          </a:p>
          <a:p>
            <a:r>
              <a:rPr lang="en-US" sz="9600" dirty="0">
                <a:ea typeface="+mn-lt"/>
                <a:cs typeface="+mn-lt"/>
              </a:rPr>
              <a:t> Flooding of computer network.&gt;Swamping of CPU or a server .Attacker might send so many bogus request to server that the server crashes because of heavy load. Attacker might intercept and delete server's response to client ,making client believe that server is not responding.</a:t>
            </a:r>
            <a:endParaRPr lang="en-US" dirty="0">
              <a:cs typeface="Calibri"/>
            </a:endParaRPr>
          </a:p>
          <a:p>
            <a:endParaRPr lang="en-US" dirty="0">
              <a:cs typeface="Calibri"/>
            </a:endParaRPr>
          </a:p>
        </p:txBody>
      </p:sp>
    </p:spTree>
    <p:extLst>
      <p:ext uri="{BB962C8B-B14F-4D97-AF65-F5344CB8AC3E}">
        <p14:creationId xmlns:p14="http://schemas.microsoft.com/office/powerpoint/2010/main" val="40961881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2656A-5F98-0B43-8969-C07F03A7F6BA}"/>
              </a:ext>
            </a:extLst>
          </p:cNvPr>
          <p:cNvSpPr>
            <a:spLocks noGrp="1"/>
          </p:cNvSpPr>
          <p:nvPr>
            <p:ph type="title"/>
          </p:nvPr>
        </p:nvSpPr>
        <p:spPr/>
        <p:txBody>
          <a:bodyPr/>
          <a:lstStyle/>
          <a:p>
            <a:endParaRPr lang="en-US"/>
          </a:p>
        </p:txBody>
      </p:sp>
      <p:pic>
        <p:nvPicPr>
          <p:cNvPr id="4" name="Content Placeholder 3" descr="A black and white text&#10;&#10;Description automatically generated">
            <a:extLst>
              <a:ext uri="{FF2B5EF4-FFF2-40B4-BE49-F238E27FC236}">
                <a16:creationId xmlns:a16="http://schemas.microsoft.com/office/drawing/2014/main" id="{3CB050CB-9143-2236-8CCB-63A74491B4BB}"/>
              </a:ext>
            </a:extLst>
          </p:cNvPr>
          <p:cNvPicPr>
            <a:picLocks noGrp="1" noChangeAspect="1"/>
          </p:cNvPicPr>
          <p:nvPr>
            <p:ph idx="1"/>
          </p:nvPr>
        </p:nvPicPr>
        <p:blipFill>
          <a:blip r:embed="rId2"/>
          <a:stretch>
            <a:fillRect/>
          </a:stretch>
        </p:blipFill>
        <p:spPr>
          <a:xfrm>
            <a:off x="553066" y="738214"/>
            <a:ext cx="11294804" cy="6218902"/>
          </a:xfrm>
        </p:spPr>
      </p:pic>
    </p:spTree>
    <p:extLst>
      <p:ext uri="{BB962C8B-B14F-4D97-AF65-F5344CB8AC3E}">
        <p14:creationId xmlns:p14="http://schemas.microsoft.com/office/powerpoint/2010/main" val="295362564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Content Placeholder 3" descr="A screen shot of a computer&#10;&#10;Description automatically generated">
            <a:extLst>
              <a:ext uri="{FF2B5EF4-FFF2-40B4-BE49-F238E27FC236}">
                <a16:creationId xmlns:a16="http://schemas.microsoft.com/office/drawing/2014/main" id="{8CA38BBC-F7A1-15FB-C0E2-44793DE40298}"/>
              </a:ext>
            </a:extLst>
          </p:cNvPr>
          <p:cNvPicPr>
            <a:picLocks noGrp="1" noChangeAspect="1"/>
          </p:cNvPicPr>
          <p:nvPr>
            <p:ph idx="1"/>
          </p:nvPr>
        </p:nvPicPr>
        <p:blipFill rotWithShape="1">
          <a:blip r:embed="rId2"/>
          <a:srcRect r="18208" b="1"/>
          <a:stretch/>
        </p:blipFill>
        <p:spPr>
          <a:xfrm>
            <a:off x="20" y="1282"/>
            <a:ext cx="12191980" cy="6340526"/>
          </a:xfrm>
          <a:prstGeom prst="rect">
            <a:avLst/>
          </a:prstGeom>
        </p:spPr>
      </p:pic>
    </p:spTree>
    <p:extLst>
      <p:ext uri="{BB962C8B-B14F-4D97-AF65-F5344CB8AC3E}">
        <p14:creationId xmlns:p14="http://schemas.microsoft.com/office/powerpoint/2010/main" val="164694687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6CA4A-C11D-75E3-667C-F1BB1D064A8D}"/>
              </a:ext>
            </a:extLst>
          </p:cNvPr>
          <p:cNvSpPr>
            <a:spLocks noGrp="1"/>
          </p:cNvSpPr>
          <p:nvPr>
            <p:ph type="title"/>
          </p:nvPr>
        </p:nvSpPr>
        <p:spPr/>
        <p:txBody>
          <a:bodyPr/>
          <a:lstStyle/>
          <a:p>
            <a:r>
              <a:rPr lang="en-US" b="1" dirty="0">
                <a:ea typeface="+mj-lt"/>
                <a:cs typeface="+mj-lt"/>
              </a:rPr>
              <a:t>CIA Triad: Confidentiality, Integrity, and Availability</a:t>
            </a:r>
            <a:endParaRPr lang="en-US" b="1" dirty="0">
              <a:cs typeface="Calibri Light"/>
            </a:endParaRPr>
          </a:p>
        </p:txBody>
      </p:sp>
      <p:sp>
        <p:nvSpPr>
          <p:cNvPr id="3" name="Content Placeholder 2">
            <a:extLst>
              <a:ext uri="{FF2B5EF4-FFF2-40B4-BE49-F238E27FC236}">
                <a16:creationId xmlns:a16="http://schemas.microsoft.com/office/drawing/2014/main" id="{6FBF41F8-850B-3F10-A874-955A816DFF89}"/>
              </a:ext>
            </a:extLst>
          </p:cNvPr>
          <p:cNvSpPr>
            <a:spLocks noGrp="1"/>
          </p:cNvSpPr>
          <p:nvPr>
            <p:ph idx="1"/>
          </p:nvPr>
        </p:nvSpPr>
        <p:spPr/>
        <p:txBody>
          <a:bodyPr vert="horz" lIns="91440" tIns="45720" rIns="91440" bIns="45720" rtlCol="0" anchor="t">
            <a:noAutofit/>
          </a:bodyPr>
          <a:lstStyle/>
          <a:p>
            <a:r>
              <a:rPr lang="en-US" sz="3200" dirty="0">
                <a:solidFill>
                  <a:srgbClr val="1D1D1D"/>
                </a:solidFill>
                <a:ea typeface="+mn-lt"/>
                <a:cs typeface="+mn-lt"/>
              </a:rPr>
              <a:t>The CIA security triad is </a:t>
            </a:r>
            <a:r>
              <a:rPr lang="en-US" sz="3200" dirty="0">
                <a:solidFill>
                  <a:srgbClr val="0078CC"/>
                </a:solidFill>
                <a:ea typeface="+mn-lt"/>
                <a:cs typeface="+mn-lt"/>
                <a:hlinkClick r:id="rId2"/>
              </a:rPr>
              <a:t>comprised</a:t>
            </a:r>
            <a:r>
              <a:rPr lang="en-US" sz="3200" dirty="0">
                <a:solidFill>
                  <a:srgbClr val="1D1D1D"/>
                </a:solidFill>
                <a:ea typeface="+mn-lt"/>
                <a:cs typeface="+mn-lt"/>
              </a:rPr>
              <a:t> of three functions:</a:t>
            </a:r>
            <a:endParaRPr lang="en-US" sz="3200" dirty="0">
              <a:cs typeface="Calibri" panose="020F0502020204030204"/>
            </a:endParaRPr>
          </a:p>
          <a:p>
            <a:r>
              <a:rPr lang="en-US" sz="3200" b="1" dirty="0">
                <a:solidFill>
                  <a:srgbClr val="1D1D1D"/>
                </a:solidFill>
                <a:ea typeface="+mn-lt"/>
                <a:cs typeface="+mn-lt"/>
              </a:rPr>
              <a:t>Confidentiality.</a:t>
            </a:r>
            <a:r>
              <a:rPr lang="en-US" sz="3200" dirty="0">
                <a:solidFill>
                  <a:srgbClr val="1D1D1D"/>
                </a:solidFill>
                <a:ea typeface="+mn-lt"/>
                <a:cs typeface="+mn-lt"/>
              </a:rPr>
              <a:t> A system’s ability to ensure that only the correct, authorized user/system/resource can view, access, change, or otherwise use data.</a:t>
            </a:r>
            <a:endParaRPr lang="en-US" sz="3200" dirty="0">
              <a:cs typeface="Calibri"/>
            </a:endParaRPr>
          </a:p>
          <a:p>
            <a:r>
              <a:rPr lang="en-US" sz="3200" b="1" dirty="0">
                <a:solidFill>
                  <a:srgbClr val="1D1D1D"/>
                </a:solidFill>
                <a:ea typeface="+mn-lt"/>
                <a:cs typeface="+mn-lt"/>
              </a:rPr>
              <a:t>Integrity.</a:t>
            </a:r>
            <a:r>
              <a:rPr lang="en-US" sz="3200" dirty="0">
                <a:solidFill>
                  <a:srgbClr val="1D1D1D"/>
                </a:solidFill>
                <a:ea typeface="+mn-lt"/>
                <a:cs typeface="+mn-lt"/>
              </a:rPr>
              <a:t> A system’s ability to ensure that the system and information is accurate and correct.</a:t>
            </a:r>
            <a:endParaRPr lang="en-US" sz="3200" dirty="0">
              <a:cs typeface="Calibri"/>
            </a:endParaRPr>
          </a:p>
          <a:p>
            <a:r>
              <a:rPr lang="en-US" sz="3200" b="1" dirty="0">
                <a:solidFill>
                  <a:srgbClr val="1D1D1D"/>
                </a:solidFill>
                <a:ea typeface="+mn-lt"/>
                <a:cs typeface="+mn-lt"/>
              </a:rPr>
              <a:t>Availability.</a:t>
            </a:r>
            <a:r>
              <a:rPr lang="en-US" sz="3200" dirty="0">
                <a:solidFill>
                  <a:srgbClr val="1D1D1D"/>
                </a:solidFill>
                <a:ea typeface="+mn-lt"/>
                <a:cs typeface="+mn-lt"/>
              </a:rPr>
              <a:t> A system’s ability to ensure that systems, information, and services are </a:t>
            </a:r>
            <a:r>
              <a:rPr lang="en-US" sz="3200" dirty="0">
                <a:solidFill>
                  <a:srgbClr val="0078CC"/>
                </a:solidFill>
                <a:ea typeface="+mn-lt"/>
                <a:cs typeface="+mn-lt"/>
                <a:hlinkClick r:id="rId3"/>
              </a:rPr>
              <a:t>available</a:t>
            </a:r>
            <a:r>
              <a:rPr lang="en-US" sz="3200" dirty="0">
                <a:solidFill>
                  <a:srgbClr val="1D1D1D"/>
                </a:solidFill>
                <a:ea typeface="+mn-lt"/>
                <a:cs typeface="+mn-lt"/>
              </a:rPr>
              <a:t> the vast majority of time.</a:t>
            </a:r>
            <a:endParaRPr lang="en-US" sz="3200" dirty="0">
              <a:cs typeface="Calibri"/>
            </a:endParaRPr>
          </a:p>
          <a:p>
            <a:endParaRPr lang="en-US" sz="3200" dirty="0">
              <a:cs typeface="Calibri"/>
            </a:endParaRPr>
          </a:p>
        </p:txBody>
      </p:sp>
    </p:spTree>
    <p:extLst>
      <p:ext uri="{BB962C8B-B14F-4D97-AF65-F5344CB8AC3E}">
        <p14:creationId xmlns:p14="http://schemas.microsoft.com/office/powerpoint/2010/main" val="27486876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01E38-E9F5-C341-A87D-CE41EC57A185}"/>
              </a:ext>
            </a:extLst>
          </p:cNvPr>
          <p:cNvSpPr>
            <a:spLocks noGrp="1"/>
          </p:cNvSpPr>
          <p:nvPr>
            <p:ph type="title"/>
          </p:nvPr>
        </p:nvSpPr>
        <p:spPr/>
        <p:txBody>
          <a:bodyPr/>
          <a:lstStyle/>
          <a:p>
            <a:endParaRPr lang="en-US"/>
          </a:p>
        </p:txBody>
      </p:sp>
      <p:pic>
        <p:nvPicPr>
          <p:cNvPr id="4" name="Content Placeholder 3" descr="A yellow and black sign with black text&#10;&#10;Description automatically generated">
            <a:extLst>
              <a:ext uri="{FF2B5EF4-FFF2-40B4-BE49-F238E27FC236}">
                <a16:creationId xmlns:a16="http://schemas.microsoft.com/office/drawing/2014/main" id="{9003A8BD-3D9A-E6C6-BF7A-E29D61491A73}"/>
              </a:ext>
            </a:extLst>
          </p:cNvPr>
          <p:cNvPicPr>
            <a:picLocks noGrp="1" noChangeAspect="1"/>
          </p:cNvPicPr>
          <p:nvPr>
            <p:ph idx="1"/>
          </p:nvPr>
        </p:nvPicPr>
        <p:blipFill>
          <a:blip r:embed="rId2"/>
          <a:stretch>
            <a:fillRect/>
          </a:stretch>
        </p:blipFill>
        <p:spPr>
          <a:xfrm>
            <a:off x="2047875" y="2882106"/>
            <a:ext cx="8096250" cy="2238375"/>
          </a:xfrm>
        </p:spPr>
      </p:pic>
    </p:spTree>
    <p:extLst>
      <p:ext uri="{BB962C8B-B14F-4D97-AF65-F5344CB8AC3E}">
        <p14:creationId xmlns:p14="http://schemas.microsoft.com/office/powerpoint/2010/main" val="287634389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90C181-31C1-3AA9-7FE1-7D71F87A7F35}"/>
              </a:ext>
            </a:extLst>
          </p:cNvPr>
          <p:cNvSpPr>
            <a:spLocks noGrp="1"/>
          </p:cNvSpPr>
          <p:nvPr>
            <p:ph type="title"/>
          </p:nvPr>
        </p:nvSpPr>
        <p:spPr/>
        <p:txBody>
          <a:bodyPr/>
          <a:lstStyle/>
          <a:p>
            <a:r>
              <a:rPr lang="en-US" sz="4000" b="1" dirty="0">
                <a:solidFill>
                  <a:srgbClr val="0E101A"/>
                </a:solidFill>
              </a:rPr>
              <a:t>Confidentiality</a:t>
            </a:r>
            <a:endParaRPr lang="en-US" sz="4000">
              <a:cs typeface="Calibri Light"/>
            </a:endParaRPr>
          </a:p>
          <a:p>
            <a:endParaRPr lang="en-US" dirty="0">
              <a:cs typeface="Calibri Light"/>
            </a:endParaRPr>
          </a:p>
        </p:txBody>
      </p:sp>
      <p:sp>
        <p:nvSpPr>
          <p:cNvPr id="3" name="Content Placeholder 2">
            <a:extLst>
              <a:ext uri="{FF2B5EF4-FFF2-40B4-BE49-F238E27FC236}">
                <a16:creationId xmlns:a16="http://schemas.microsoft.com/office/drawing/2014/main" id="{960C9962-0F9C-6D8A-ECE9-54B5B3A73BA4}"/>
              </a:ext>
            </a:extLst>
          </p:cNvPr>
          <p:cNvSpPr>
            <a:spLocks noGrp="1"/>
          </p:cNvSpPr>
          <p:nvPr>
            <p:ph idx="1"/>
          </p:nvPr>
        </p:nvSpPr>
        <p:spPr/>
        <p:txBody>
          <a:bodyPr vert="horz" lIns="91440" tIns="45720" rIns="91440" bIns="45720" rtlCol="0" anchor="t">
            <a:normAutofit/>
          </a:bodyPr>
          <a:lstStyle/>
          <a:p>
            <a:pPr marL="0" indent="0">
              <a:buNone/>
            </a:pPr>
            <a:r>
              <a:rPr lang="en-US" sz="1200" dirty="0">
                <a:solidFill>
                  <a:srgbClr val="7F7F7F"/>
                </a:solidFill>
                <a:ea typeface="+mn-lt"/>
                <a:cs typeface="+mn-lt"/>
              </a:rPr>
              <a:t>      </a:t>
            </a:r>
            <a:r>
              <a:rPr lang="en-US" sz="3200" dirty="0">
                <a:solidFill>
                  <a:srgbClr val="7F7F7F"/>
                </a:solidFill>
                <a:ea typeface="+mn-lt"/>
                <a:cs typeface="+mn-lt"/>
              </a:rPr>
              <a:t>Data is only accessible to genuine and authorized users</a:t>
            </a:r>
            <a:endParaRPr lang="en-US" sz="3200">
              <a:solidFill>
                <a:srgbClr val="000000"/>
              </a:solidFill>
              <a:ea typeface="+mn-lt"/>
              <a:cs typeface="+mn-lt"/>
            </a:endParaRPr>
          </a:p>
          <a:p>
            <a:r>
              <a:rPr lang="en-US" sz="3200" dirty="0">
                <a:solidFill>
                  <a:srgbClr val="7F7F7F"/>
                </a:solidFill>
                <a:ea typeface="+mn-lt"/>
                <a:cs typeface="+mn-lt"/>
              </a:rPr>
              <a:t>Prevent unauthorized access to the data, exploiting the information</a:t>
            </a:r>
          </a:p>
          <a:p>
            <a:endParaRPr lang="en-US" sz="2400">
              <a:ea typeface="+mn-lt"/>
              <a:cs typeface="+mn-lt"/>
            </a:endParaRPr>
          </a:p>
        </p:txBody>
      </p:sp>
    </p:spTree>
    <p:extLst>
      <p:ext uri="{BB962C8B-B14F-4D97-AF65-F5344CB8AC3E}">
        <p14:creationId xmlns:p14="http://schemas.microsoft.com/office/powerpoint/2010/main" val="373777360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14826-F6F0-4556-5AC9-EE5AF7FB703B}"/>
              </a:ext>
            </a:extLst>
          </p:cNvPr>
          <p:cNvSpPr>
            <a:spLocks noGrp="1"/>
          </p:cNvSpPr>
          <p:nvPr>
            <p:ph type="title"/>
          </p:nvPr>
        </p:nvSpPr>
        <p:spPr/>
        <p:txBody>
          <a:bodyPr/>
          <a:lstStyle/>
          <a:p>
            <a:pPr marL="285750" indent="-285750">
              <a:spcBef>
                <a:spcPts val="1000"/>
              </a:spcBef>
              <a:buFont typeface="Arial"/>
              <a:buChar char="•"/>
            </a:pPr>
            <a:r>
              <a:rPr lang="en-US" sz="3600" dirty="0">
                <a:solidFill>
                  <a:srgbClr val="7F7F7F"/>
                </a:solidFill>
                <a:latin typeface="Calibri"/>
                <a:cs typeface="Calibri"/>
              </a:rPr>
              <a:t>Methods</a:t>
            </a:r>
          </a:p>
          <a:p>
            <a:endParaRPr lang="en-US" dirty="0">
              <a:cs typeface="Calibri Light"/>
            </a:endParaRPr>
          </a:p>
        </p:txBody>
      </p:sp>
      <p:sp>
        <p:nvSpPr>
          <p:cNvPr id="3" name="Content Placeholder 2">
            <a:extLst>
              <a:ext uri="{FF2B5EF4-FFF2-40B4-BE49-F238E27FC236}">
                <a16:creationId xmlns:a16="http://schemas.microsoft.com/office/drawing/2014/main" id="{C39D9747-57BF-90DD-AC0D-54DF51B13C3B}"/>
              </a:ext>
            </a:extLst>
          </p:cNvPr>
          <p:cNvSpPr>
            <a:spLocks noGrp="1"/>
          </p:cNvSpPr>
          <p:nvPr>
            <p:ph idx="1"/>
          </p:nvPr>
        </p:nvSpPr>
        <p:spPr/>
        <p:txBody>
          <a:bodyPr vert="horz" lIns="91440" tIns="45720" rIns="91440" bIns="45720" rtlCol="0" anchor="t">
            <a:normAutofit/>
          </a:bodyPr>
          <a:lstStyle/>
          <a:p>
            <a:r>
              <a:rPr lang="en-US" sz="3200" dirty="0">
                <a:solidFill>
                  <a:srgbClr val="0E101A"/>
                </a:solidFill>
                <a:cs typeface="Calibri"/>
              </a:rPr>
              <a:t>Encrypt the raw data using encryption techniques.</a:t>
            </a:r>
          </a:p>
          <a:p>
            <a:r>
              <a:rPr lang="en-US" sz="3200" dirty="0">
                <a:solidFill>
                  <a:srgbClr val="0E101A"/>
                </a:solidFill>
                <a:cs typeface="Calibri"/>
              </a:rPr>
              <a:t>Use biometric-based access control to authorize genuine users to access the data.</a:t>
            </a:r>
          </a:p>
          <a:p>
            <a:r>
              <a:rPr lang="en-US" sz="3200" dirty="0">
                <a:solidFill>
                  <a:srgbClr val="0E101A"/>
                </a:solidFill>
                <a:cs typeface="Calibri"/>
              </a:rPr>
              <a:t>Multi-Factor Authentication can be used, which reduces the chances of data being exploited.</a:t>
            </a:r>
          </a:p>
          <a:p>
            <a:r>
              <a:rPr lang="en-US" sz="3200" dirty="0">
                <a:solidFill>
                  <a:srgbClr val="0E101A"/>
                </a:solidFill>
                <a:cs typeface="Calibri"/>
              </a:rPr>
              <a:t>Implement firewalls and intrusion detection systems to ensure that no third party can access the data without proper clearance.</a:t>
            </a:r>
          </a:p>
          <a:p>
            <a:endParaRPr lang="en-US" sz="1200" dirty="0">
              <a:solidFill>
                <a:srgbClr val="7F7F7F"/>
              </a:solidFill>
              <a:cs typeface="Calibri"/>
            </a:endParaRPr>
          </a:p>
          <a:p>
            <a:endParaRPr lang="en-US" dirty="0">
              <a:cs typeface="Calibri"/>
            </a:endParaRPr>
          </a:p>
        </p:txBody>
      </p:sp>
    </p:spTree>
    <p:extLst>
      <p:ext uri="{BB962C8B-B14F-4D97-AF65-F5344CB8AC3E}">
        <p14:creationId xmlns:p14="http://schemas.microsoft.com/office/powerpoint/2010/main" val="313662661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C1A13-DE23-CA0E-0BBF-0B701784BE7A}"/>
              </a:ext>
            </a:extLst>
          </p:cNvPr>
          <p:cNvSpPr>
            <a:spLocks noGrp="1"/>
          </p:cNvSpPr>
          <p:nvPr>
            <p:ph type="title"/>
          </p:nvPr>
        </p:nvSpPr>
        <p:spPr/>
        <p:txBody>
          <a:bodyPr>
            <a:normAutofit/>
          </a:bodyPr>
          <a:lstStyle/>
          <a:p>
            <a:r>
              <a:rPr lang="en-US" sz="4000" b="1" dirty="0">
                <a:solidFill>
                  <a:srgbClr val="7F7F7F"/>
                </a:solidFill>
                <a:ea typeface="+mj-lt"/>
                <a:cs typeface="+mj-lt"/>
              </a:rPr>
              <a:t>Tools for confidentiality</a:t>
            </a:r>
            <a:endParaRPr lang="en-US" sz="4000" b="1" dirty="0"/>
          </a:p>
        </p:txBody>
      </p:sp>
      <p:sp>
        <p:nvSpPr>
          <p:cNvPr id="3" name="Content Placeholder 2">
            <a:extLst>
              <a:ext uri="{FF2B5EF4-FFF2-40B4-BE49-F238E27FC236}">
                <a16:creationId xmlns:a16="http://schemas.microsoft.com/office/drawing/2014/main" id="{D0327E46-C9C0-5097-0B69-41D088384F3A}"/>
              </a:ext>
            </a:extLst>
          </p:cNvPr>
          <p:cNvSpPr>
            <a:spLocks noGrp="1"/>
          </p:cNvSpPr>
          <p:nvPr>
            <p:ph idx="1"/>
          </p:nvPr>
        </p:nvSpPr>
        <p:spPr/>
        <p:txBody>
          <a:bodyPr vert="horz" lIns="91440" tIns="45720" rIns="91440" bIns="45720" rtlCol="0" anchor="t">
            <a:normAutofit/>
          </a:bodyPr>
          <a:lstStyle/>
          <a:p>
            <a:r>
              <a:rPr lang="en-US" sz="3200" b="1" dirty="0">
                <a:solidFill>
                  <a:srgbClr val="0E101A"/>
                </a:solidFill>
                <a:ea typeface="+mn-lt"/>
                <a:cs typeface="+mn-lt"/>
              </a:rPr>
              <a:t>Encryption</a:t>
            </a:r>
            <a:r>
              <a:rPr lang="en-US" sz="3200" dirty="0">
                <a:solidFill>
                  <a:srgbClr val="0E101A"/>
                </a:solidFill>
                <a:ea typeface="+mn-lt"/>
                <a:cs typeface="+mn-lt"/>
              </a:rPr>
              <a:t> : technique to convert the data into ciphertext using mathematical methods and a password or key.</a:t>
            </a:r>
            <a:endParaRPr lang="en-US" sz="3200" dirty="0">
              <a:cs typeface="Calibri" panose="020F0502020204030204"/>
            </a:endParaRPr>
          </a:p>
          <a:p>
            <a:r>
              <a:rPr lang="en-US" sz="3200" b="1" dirty="0">
                <a:solidFill>
                  <a:srgbClr val="0E101A"/>
                </a:solidFill>
                <a:ea typeface="+mn-lt"/>
                <a:cs typeface="+mn-lt"/>
              </a:rPr>
              <a:t>Access Control</a:t>
            </a:r>
            <a:r>
              <a:rPr lang="en-US" sz="3200" dirty="0">
                <a:solidFill>
                  <a:srgbClr val="0E101A"/>
                </a:solidFill>
                <a:ea typeface="+mn-lt"/>
                <a:cs typeface="+mn-lt"/>
              </a:rPr>
              <a:t>:  rules and procedures to limit who can access the system and resources. </a:t>
            </a:r>
            <a:endParaRPr lang="en-US" sz="3200" dirty="0">
              <a:solidFill>
                <a:srgbClr val="000000"/>
              </a:solidFill>
              <a:ea typeface="+mn-lt"/>
              <a:cs typeface="+mn-lt"/>
            </a:endParaRPr>
          </a:p>
          <a:p>
            <a:r>
              <a:rPr lang="en-US" sz="3200" dirty="0">
                <a:solidFill>
                  <a:srgbClr val="0E101A"/>
                </a:solidFill>
                <a:ea typeface="+mn-lt"/>
                <a:cs typeface="+mn-lt"/>
              </a:rPr>
              <a:t>users need to produce their credentials to access the system. credentials can be in any form ranging from id card to biometric information.</a:t>
            </a:r>
            <a:endParaRPr lang="en-US" sz="3200" dirty="0">
              <a:solidFill>
                <a:srgbClr val="000000"/>
              </a:solidFill>
              <a:ea typeface="+mn-lt"/>
              <a:cs typeface="+mn-lt"/>
            </a:endParaRPr>
          </a:p>
          <a:p>
            <a:r>
              <a:rPr lang="en-US" sz="3200" dirty="0">
                <a:solidFill>
                  <a:srgbClr val="0E101A"/>
                </a:solidFill>
                <a:ea typeface="+mn-lt"/>
                <a:cs typeface="+mn-lt"/>
              </a:rPr>
              <a:t>  non-transferable credentials are the most secure ones.</a:t>
            </a:r>
            <a:endParaRPr lang="en-US" sz="3200">
              <a:cs typeface="Calibri"/>
            </a:endParaRPr>
          </a:p>
          <a:p>
            <a:endParaRPr lang="en-US" dirty="0">
              <a:cs typeface="Calibri"/>
            </a:endParaRPr>
          </a:p>
        </p:txBody>
      </p:sp>
    </p:spTree>
    <p:extLst>
      <p:ext uri="{BB962C8B-B14F-4D97-AF65-F5344CB8AC3E}">
        <p14:creationId xmlns:p14="http://schemas.microsoft.com/office/powerpoint/2010/main" val="227000276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E3469D-2F43-60DF-8B6E-CDF1297741D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E3EFA8A-A1B8-5B9C-8305-52C866153BB1}"/>
              </a:ext>
            </a:extLst>
          </p:cNvPr>
          <p:cNvSpPr>
            <a:spLocks noGrp="1"/>
          </p:cNvSpPr>
          <p:nvPr>
            <p:ph idx="1"/>
          </p:nvPr>
        </p:nvSpPr>
        <p:spPr/>
        <p:txBody>
          <a:bodyPr vert="horz" lIns="91440" tIns="45720" rIns="91440" bIns="45720" rtlCol="0" anchor="t">
            <a:normAutofit/>
          </a:bodyPr>
          <a:lstStyle/>
          <a:p>
            <a:r>
              <a:rPr lang="en-US" sz="3200" b="1" dirty="0">
                <a:solidFill>
                  <a:srgbClr val="0E101A"/>
                </a:solidFill>
                <a:ea typeface="+mn-lt"/>
                <a:cs typeface="+mn-lt"/>
              </a:rPr>
              <a:t>Authentication</a:t>
            </a:r>
            <a:r>
              <a:rPr lang="en-US" sz="3200" dirty="0">
                <a:solidFill>
                  <a:srgbClr val="0E101A"/>
                </a:solidFill>
                <a:ea typeface="+mn-lt"/>
                <a:cs typeface="+mn-lt"/>
              </a:rPr>
              <a:t>:  confirmation process of the user's credentials to provide access to the system and resources. Authentication can be done using passwords or fingerprints etc.</a:t>
            </a:r>
            <a:endParaRPr lang="en-US" sz="3200">
              <a:cs typeface="Calibri" panose="020F0502020204030204"/>
            </a:endParaRPr>
          </a:p>
          <a:p>
            <a:r>
              <a:rPr lang="en-US" sz="3200" b="1" dirty="0">
                <a:solidFill>
                  <a:srgbClr val="0E101A"/>
                </a:solidFill>
                <a:ea typeface="+mn-lt"/>
                <a:cs typeface="+mn-lt"/>
              </a:rPr>
              <a:t>Authorization</a:t>
            </a:r>
            <a:r>
              <a:rPr lang="en-US" sz="3200" dirty="0">
                <a:solidFill>
                  <a:srgbClr val="0E101A"/>
                </a:solidFill>
                <a:ea typeface="+mn-lt"/>
                <a:cs typeface="+mn-lt"/>
              </a:rPr>
              <a:t>: used to determine whether the user is allowed to access a particular level or not and based on that, the user is granted or refused access. </a:t>
            </a:r>
            <a:endParaRPr lang="en-US" sz="3200">
              <a:solidFill>
                <a:srgbClr val="000000"/>
              </a:solidFill>
              <a:ea typeface="+mn-lt"/>
              <a:cs typeface="+mn-lt"/>
            </a:endParaRPr>
          </a:p>
          <a:p>
            <a:r>
              <a:rPr lang="en-US" sz="3200" dirty="0">
                <a:solidFill>
                  <a:srgbClr val="0E101A"/>
                </a:solidFill>
                <a:ea typeface="+mn-lt"/>
                <a:cs typeface="+mn-lt"/>
              </a:rPr>
              <a:t>process is preceded by Authentication. The authorization is checked only for authenticated users.</a:t>
            </a:r>
            <a:endParaRPr lang="en-US" sz="3200">
              <a:cs typeface="Calibri"/>
            </a:endParaRPr>
          </a:p>
          <a:p>
            <a:endParaRPr lang="en-US" sz="3200" dirty="0">
              <a:solidFill>
                <a:srgbClr val="0E101A"/>
              </a:solidFill>
              <a:cs typeface="Calibri"/>
            </a:endParaRPr>
          </a:p>
          <a:p>
            <a:endParaRPr lang="en-US" dirty="0">
              <a:cs typeface="Calibri"/>
            </a:endParaRPr>
          </a:p>
        </p:txBody>
      </p:sp>
    </p:spTree>
    <p:extLst>
      <p:ext uri="{BB962C8B-B14F-4D97-AF65-F5344CB8AC3E}">
        <p14:creationId xmlns:p14="http://schemas.microsoft.com/office/powerpoint/2010/main" val="45416066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60FBA-2477-5149-7B4B-AFD4E887C85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8DB7632-C769-AFAC-1BB4-2CA2CC33D186}"/>
              </a:ext>
            </a:extLst>
          </p:cNvPr>
          <p:cNvSpPr>
            <a:spLocks noGrp="1"/>
          </p:cNvSpPr>
          <p:nvPr>
            <p:ph idx="1"/>
          </p:nvPr>
        </p:nvSpPr>
        <p:spPr/>
        <p:txBody>
          <a:bodyPr vert="horz" lIns="91440" tIns="45720" rIns="91440" bIns="45720" rtlCol="0" anchor="t">
            <a:normAutofit/>
          </a:bodyPr>
          <a:lstStyle/>
          <a:p>
            <a:r>
              <a:rPr lang="en-US" sz="3200" b="1" dirty="0">
                <a:solidFill>
                  <a:srgbClr val="0E101A"/>
                </a:solidFill>
                <a:cs typeface="Calibri"/>
              </a:rPr>
              <a:t>Physical Security</a:t>
            </a:r>
            <a:r>
              <a:rPr lang="en-US" sz="3200" dirty="0">
                <a:solidFill>
                  <a:srgbClr val="0E101A"/>
                </a:solidFill>
                <a:cs typeface="Calibri"/>
              </a:rPr>
              <a:t>:  describes the methods designed to handle the physical threats to the system like theft, vandalism, fire, etc. </a:t>
            </a:r>
            <a:endParaRPr lang="en-US" sz="3200">
              <a:solidFill>
                <a:srgbClr val="000000"/>
              </a:solidFill>
              <a:cs typeface="Calibri"/>
            </a:endParaRPr>
          </a:p>
          <a:p>
            <a:r>
              <a:rPr lang="en-US" sz="3200" dirty="0">
                <a:solidFill>
                  <a:srgbClr val="0E101A"/>
                </a:solidFill>
                <a:cs typeface="Calibri"/>
              </a:rPr>
              <a:t> keeps the system robust during hardware failures as well.</a:t>
            </a:r>
            <a:endParaRPr lang="en-US" sz="3200">
              <a:cs typeface="Calibri"/>
            </a:endParaRPr>
          </a:p>
        </p:txBody>
      </p:sp>
    </p:spTree>
    <p:extLst>
      <p:ext uri="{BB962C8B-B14F-4D97-AF65-F5344CB8AC3E}">
        <p14:creationId xmlns:p14="http://schemas.microsoft.com/office/powerpoint/2010/main" val="144591865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FD938-ADFB-3AFF-6200-FA04BFC94FD3}"/>
              </a:ext>
            </a:extLst>
          </p:cNvPr>
          <p:cNvSpPr>
            <a:spLocks noGrp="1"/>
          </p:cNvSpPr>
          <p:nvPr>
            <p:ph type="title"/>
          </p:nvPr>
        </p:nvSpPr>
        <p:spPr/>
        <p:txBody>
          <a:bodyPr/>
          <a:lstStyle/>
          <a:p>
            <a:r>
              <a:rPr lang="en-US" sz="4000" b="1" dirty="0">
                <a:solidFill>
                  <a:srgbClr val="0E101A"/>
                </a:solidFill>
              </a:rPr>
              <a:t>Integrity</a:t>
            </a:r>
            <a:endParaRPr lang="en-US" sz="4000" dirty="0"/>
          </a:p>
          <a:p>
            <a:endParaRPr lang="en-US" dirty="0">
              <a:cs typeface="Calibri Light"/>
            </a:endParaRPr>
          </a:p>
        </p:txBody>
      </p:sp>
      <p:sp>
        <p:nvSpPr>
          <p:cNvPr id="3" name="Content Placeholder 2">
            <a:extLst>
              <a:ext uri="{FF2B5EF4-FFF2-40B4-BE49-F238E27FC236}">
                <a16:creationId xmlns:a16="http://schemas.microsoft.com/office/drawing/2014/main" id="{8F6192A8-A857-B93A-287B-E76C26812948}"/>
              </a:ext>
            </a:extLst>
          </p:cNvPr>
          <p:cNvSpPr>
            <a:spLocks noGrp="1"/>
          </p:cNvSpPr>
          <p:nvPr>
            <p:ph idx="1"/>
          </p:nvPr>
        </p:nvSpPr>
        <p:spPr/>
        <p:txBody>
          <a:bodyPr vert="horz" lIns="91440" tIns="45720" rIns="91440" bIns="45720" rtlCol="0" anchor="t">
            <a:normAutofit/>
          </a:bodyPr>
          <a:lstStyle/>
          <a:p>
            <a:r>
              <a:rPr lang="en-US" sz="3200" dirty="0">
                <a:solidFill>
                  <a:srgbClr val="0E101A"/>
                </a:solidFill>
                <a:ea typeface="+mn-lt"/>
                <a:cs typeface="+mn-lt"/>
              </a:rPr>
              <a:t>Ensuring that the data is in its original form and not altered during the transmission and reaches the end-user in its </a:t>
            </a:r>
            <a:r>
              <a:rPr lang="en-US" sz="3200">
                <a:solidFill>
                  <a:srgbClr val="0E101A"/>
                </a:solidFill>
                <a:ea typeface="+mn-lt"/>
                <a:cs typeface="+mn-lt"/>
              </a:rPr>
              <a:t>correct condition.</a:t>
            </a:r>
            <a:endParaRPr lang="en-US" sz="1200">
              <a:solidFill>
                <a:srgbClr val="0E101A"/>
              </a:solidFill>
              <a:ea typeface="+mn-lt"/>
              <a:cs typeface="+mn-lt"/>
            </a:endParaRPr>
          </a:p>
          <a:p>
            <a:r>
              <a:rPr lang="en-US" sz="3200" dirty="0">
                <a:solidFill>
                  <a:srgbClr val="0E101A"/>
                </a:solidFill>
                <a:ea typeface="+mn-lt"/>
                <a:cs typeface="+mn-lt"/>
              </a:rPr>
              <a:t>provides safeguards from the modification of data by unauthorized users and determines that the source of information is legit. </a:t>
            </a:r>
            <a:endParaRPr lang="en-US" sz="1200">
              <a:solidFill>
                <a:srgbClr val="0E101A"/>
              </a:solidFill>
              <a:cs typeface="Calibri"/>
            </a:endParaRPr>
          </a:p>
        </p:txBody>
      </p:sp>
    </p:spTree>
    <p:extLst>
      <p:ext uri="{BB962C8B-B14F-4D97-AF65-F5344CB8AC3E}">
        <p14:creationId xmlns:p14="http://schemas.microsoft.com/office/powerpoint/2010/main" val="71006385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16FCC-A401-FC00-45CE-6620659FED5C}"/>
              </a:ext>
            </a:extLst>
          </p:cNvPr>
          <p:cNvSpPr>
            <a:spLocks noGrp="1"/>
          </p:cNvSpPr>
          <p:nvPr>
            <p:ph type="title"/>
          </p:nvPr>
        </p:nvSpPr>
        <p:spPr/>
        <p:txBody>
          <a:bodyPr>
            <a:normAutofit/>
          </a:bodyPr>
          <a:lstStyle/>
          <a:p>
            <a:r>
              <a:rPr lang="en-US" sz="4000" dirty="0">
                <a:solidFill>
                  <a:srgbClr val="0E101A"/>
                </a:solidFill>
                <a:latin typeface="Calibri"/>
                <a:cs typeface="Calibri"/>
              </a:rPr>
              <a:t> Methods to ensure integrity </a:t>
            </a:r>
            <a:endParaRPr lang="en-US" sz="4000" dirty="0"/>
          </a:p>
        </p:txBody>
      </p:sp>
      <p:sp>
        <p:nvSpPr>
          <p:cNvPr id="3" name="Content Placeholder 2">
            <a:extLst>
              <a:ext uri="{FF2B5EF4-FFF2-40B4-BE49-F238E27FC236}">
                <a16:creationId xmlns:a16="http://schemas.microsoft.com/office/drawing/2014/main" id="{7D85C468-8F3D-4F95-120E-0A75C24FFD62}"/>
              </a:ext>
            </a:extLst>
          </p:cNvPr>
          <p:cNvSpPr>
            <a:spLocks noGrp="1"/>
          </p:cNvSpPr>
          <p:nvPr>
            <p:ph idx="1"/>
          </p:nvPr>
        </p:nvSpPr>
        <p:spPr/>
        <p:txBody>
          <a:bodyPr vert="horz" lIns="91440" tIns="45720" rIns="91440" bIns="45720" rtlCol="0" anchor="t">
            <a:noAutofit/>
          </a:bodyPr>
          <a:lstStyle/>
          <a:p>
            <a:r>
              <a:rPr lang="en-US" sz="3600" dirty="0">
                <a:solidFill>
                  <a:srgbClr val="0E101A"/>
                </a:solidFill>
                <a:cs typeface="Calibri"/>
              </a:rPr>
              <a:t>Back up the data and resources to ensure that data is safe during system failures.</a:t>
            </a:r>
            <a:endParaRPr lang="en-US" sz="3600">
              <a:cs typeface="Calibri"/>
            </a:endParaRPr>
          </a:p>
          <a:p>
            <a:r>
              <a:rPr lang="en-US" sz="3600" dirty="0">
                <a:solidFill>
                  <a:srgbClr val="0E101A"/>
                </a:solidFill>
                <a:cs typeface="Calibri"/>
              </a:rPr>
              <a:t>Set up a version control system to store the logs so that any modifications in the system can be tracked and analyzed whenever needed.</a:t>
            </a:r>
          </a:p>
          <a:p>
            <a:r>
              <a:rPr lang="en-US" sz="3600" dirty="0">
                <a:solidFill>
                  <a:srgbClr val="0E101A"/>
                </a:solidFill>
                <a:cs typeface="Calibri"/>
              </a:rPr>
              <a:t>Use the access control system to avoid any unauthorized modification of the data.</a:t>
            </a:r>
          </a:p>
          <a:p>
            <a:r>
              <a:rPr lang="en-US" sz="3600" dirty="0">
                <a:solidFill>
                  <a:srgbClr val="0E101A"/>
                </a:solidFill>
                <a:cs typeface="Calibri"/>
              </a:rPr>
              <a:t>Make sure that no user can accidentally or intentionally tamper the company data.</a:t>
            </a:r>
          </a:p>
          <a:p>
            <a:endParaRPr lang="en-US" sz="3600" dirty="0">
              <a:solidFill>
                <a:srgbClr val="0E101A"/>
              </a:solidFill>
              <a:cs typeface="Calibri"/>
            </a:endParaRPr>
          </a:p>
        </p:txBody>
      </p:sp>
    </p:spTree>
    <p:extLst>
      <p:ext uri="{BB962C8B-B14F-4D97-AF65-F5344CB8AC3E}">
        <p14:creationId xmlns:p14="http://schemas.microsoft.com/office/powerpoint/2010/main" val="15846908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A5C7E-0ACE-0A36-1856-74166E10B03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E9D9654-1711-169A-B7D8-C77CA72ED9FF}"/>
              </a:ext>
            </a:extLst>
          </p:cNvPr>
          <p:cNvSpPr>
            <a:spLocks noGrp="1"/>
          </p:cNvSpPr>
          <p:nvPr>
            <p:ph idx="1"/>
          </p:nvPr>
        </p:nvSpPr>
        <p:spPr/>
        <p:txBody>
          <a:bodyPr vert="horz" lIns="91440" tIns="45720" rIns="91440" bIns="45720" rtlCol="0" anchor="t">
            <a:normAutofit/>
          </a:bodyPr>
          <a:lstStyle/>
          <a:p>
            <a:r>
              <a:rPr lang="en-US" sz="3200" dirty="0">
                <a:cs typeface="Calibri"/>
              </a:rPr>
              <a:t>Information security (sometimes referred to as InfoSec) covers the tools and processes that organizations use to protect information. </a:t>
            </a:r>
            <a:endParaRPr lang="en-US"/>
          </a:p>
          <a:p>
            <a:r>
              <a:rPr lang="en-US" sz="3200" dirty="0">
                <a:cs typeface="Calibri"/>
              </a:rPr>
              <a:t>Includes policy settings that prevent unauthorized people from accessing business or personal information.</a:t>
            </a:r>
            <a:endParaRPr lang="en-US" dirty="0">
              <a:cs typeface="Calibri"/>
            </a:endParaRPr>
          </a:p>
          <a:p>
            <a:r>
              <a:rPr lang="en-US" sz="3200" dirty="0">
                <a:cs typeface="Calibri"/>
              </a:rPr>
              <a:t> InfoSec is a growing and evolving field that covers a wide range of fields, from network and infrastructure security to testing and auditing.</a:t>
            </a:r>
            <a:endParaRPr lang="en-US">
              <a:cs typeface="Calibri"/>
            </a:endParaRPr>
          </a:p>
          <a:p>
            <a:endParaRPr lang="en-US" sz="3200" dirty="0">
              <a:cs typeface="Calibri"/>
            </a:endParaRPr>
          </a:p>
        </p:txBody>
      </p:sp>
    </p:spTree>
    <p:extLst>
      <p:ext uri="{BB962C8B-B14F-4D97-AF65-F5344CB8AC3E}">
        <p14:creationId xmlns:p14="http://schemas.microsoft.com/office/powerpoint/2010/main" val="256432751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EE8BB-9F46-5392-536B-EA8A8DFF43D1}"/>
              </a:ext>
            </a:extLst>
          </p:cNvPr>
          <p:cNvSpPr>
            <a:spLocks noGrp="1"/>
          </p:cNvSpPr>
          <p:nvPr>
            <p:ph type="title"/>
          </p:nvPr>
        </p:nvSpPr>
        <p:spPr/>
        <p:txBody>
          <a:bodyPr/>
          <a:lstStyle/>
          <a:p>
            <a:r>
              <a:rPr lang="en-US" sz="1200" dirty="0">
                <a:solidFill>
                  <a:srgbClr val="0E101A"/>
                </a:solidFill>
                <a:latin typeface="Calibri"/>
                <a:cs typeface="Calibri"/>
              </a:rPr>
              <a:t> </a:t>
            </a:r>
            <a:r>
              <a:rPr lang="en-US" sz="4000" dirty="0">
                <a:solidFill>
                  <a:srgbClr val="0E101A"/>
                </a:solidFill>
                <a:latin typeface="Calibri"/>
                <a:cs typeface="Calibri"/>
              </a:rPr>
              <a:t>Tools to maintain the system's integrity</a:t>
            </a:r>
          </a:p>
          <a:p>
            <a:endParaRPr lang="en-US" dirty="0">
              <a:cs typeface="Calibri Light"/>
            </a:endParaRPr>
          </a:p>
        </p:txBody>
      </p:sp>
      <p:sp>
        <p:nvSpPr>
          <p:cNvPr id="3" name="Content Placeholder 2">
            <a:extLst>
              <a:ext uri="{FF2B5EF4-FFF2-40B4-BE49-F238E27FC236}">
                <a16:creationId xmlns:a16="http://schemas.microsoft.com/office/drawing/2014/main" id="{441D2F8C-5D84-E057-35A5-B4064B76B26F}"/>
              </a:ext>
            </a:extLst>
          </p:cNvPr>
          <p:cNvSpPr>
            <a:spLocks noGrp="1"/>
          </p:cNvSpPr>
          <p:nvPr>
            <p:ph idx="1"/>
          </p:nvPr>
        </p:nvSpPr>
        <p:spPr/>
        <p:txBody>
          <a:bodyPr vert="horz" lIns="91440" tIns="45720" rIns="91440" bIns="45720" rtlCol="0" anchor="t">
            <a:noAutofit/>
          </a:bodyPr>
          <a:lstStyle/>
          <a:p>
            <a:r>
              <a:rPr lang="en-US" sz="3200" b="1" dirty="0">
                <a:solidFill>
                  <a:srgbClr val="0E101A"/>
                </a:solidFill>
                <a:cs typeface="Calibri"/>
              </a:rPr>
              <a:t>Backups</a:t>
            </a:r>
            <a:r>
              <a:rPr lang="en-US" sz="3200" dirty="0">
                <a:solidFill>
                  <a:srgbClr val="0E101A"/>
                </a:solidFill>
                <a:cs typeface="Calibri"/>
              </a:rPr>
              <a:t>: a duplicate archive of the original data and is done periodically to ensure that the data is safe even in case of loss of the actual information or if the files are destroyed. It copies the original data and stores it for emergencies or statistical or historical uses.</a:t>
            </a:r>
            <a:endParaRPr lang="en-US" sz="3200">
              <a:cs typeface="Calibri"/>
            </a:endParaRPr>
          </a:p>
          <a:p>
            <a:endParaRPr lang="en-US" dirty="0">
              <a:cs typeface="Calibri"/>
            </a:endParaRPr>
          </a:p>
          <a:p>
            <a:endParaRPr lang="en-US" dirty="0">
              <a:cs typeface="Calibri"/>
            </a:endParaRPr>
          </a:p>
        </p:txBody>
      </p:sp>
    </p:spTree>
    <p:extLst>
      <p:ext uri="{BB962C8B-B14F-4D97-AF65-F5344CB8AC3E}">
        <p14:creationId xmlns:p14="http://schemas.microsoft.com/office/powerpoint/2010/main" val="300684473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93D2E-9713-7314-12B8-512B3B4FEB5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F06DF78-C881-A0E7-E923-25B894DD7D5C}"/>
              </a:ext>
            </a:extLst>
          </p:cNvPr>
          <p:cNvSpPr>
            <a:spLocks noGrp="1"/>
          </p:cNvSpPr>
          <p:nvPr>
            <p:ph idx="1"/>
          </p:nvPr>
        </p:nvSpPr>
        <p:spPr/>
        <p:txBody>
          <a:bodyPr vert="horz" lIns="91440" tIns="45720" rIns="91440" bIns="45720" rtlCol="0" anchor="t">
            <a:normAutofit/>
          </a:bodyPr>
          <a:lstStyle/>
          <a:p>
            <a:r>
              <a:rPr lang="en-US" sz="3200" b="1">
                <a:solidFill>
                  <a:srgbClr val="0E101A"/>
                </a:solidFill>
                <a:cs typeface="Calibri"/>
              </a:rPr>
              <a:t>Checksums</a:t>
            </a:r>
            <a:r>
              <a:rPr lang="en-US" sz="3200">
                <a:solidFill>
                  <a:srgbClr val="0E101A"/>
                </a:solidFill>
                <a:cs typeface="Calibri"/>
              </a:rPr>
              <a:t>:  numerical value that is mapped to the contents of the files. </a:t>
            </a:r>
          </a:p>
          <a:p>
            <a:r>
              <a:rPr lang="en-US" sz="3200" dirty="0">
                <a:solidFill>
                  <a:srgbClr val="0E101A"/>
                </a:solidFill>
                <a:cs typeface="Calibri"/>
              </a:rPr>
              <a:t>This numerical value is then compared, before and after the transmission, to ensure that the data stays the same on both sides. </a:t>
            </a:r>
          </a:p>
          <a:p>
            <a:r>
              <a:rPr lang="en-US" sz="3200" dirty="0">
                <a:solidFill>
                  <a:srgbClr val="0E101A"/>
                </a:solidFill>
                <a:cs typeface="Calibri"/>
              </a:rPr>
              <a:t>designed so that even a tiny change in the file's contents will change its numerical value and determine any data changes.</a:t>
            </a:r>
          </a:p>
          <a:p>
            <a:endParaRPr lang="en-US" dirty="0">
              <a:cs typeface="Calibri"/>
            </a:endParaRPr>
          </a:p>
        </p:txBody>
      </p:sp>
    </p:spTree>
    <p:extLst>
      <p:ext uri="{BB962C8B-B14F-4D97-AF65-F5344CB8AC3E}">
        <p14:creationId xmlns:p14="http://schemas.microsoft.com/office/powerpoint/2010/main" val="279406753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4BCF5-376A-023A-2F6A-990A56DBF59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4E16B27-6A78-4AF4-BDD7-E96F5F6528F9}"/>
              </a:ext>
            </a:extLst>
          </p:cNvPr>
          <p:cNvSpPr>
            <a:spLocks noGrp="1"/>
          </p:cNvSpPr>
          <p:nvPr>
            <p:ph idx="1"/>
          </p:nvPr>
        </p:nvSpPr>
        <p:spPr/>
        <p:txBody>
          <a:bodyPr vert="horz" lIns="91440" tIns="45720" rIns="91440" bIns="45720" rtlCol="0" anchor="t">
            <a:normAutofit/>
          </a:bodyPr>
          <a:lstStyle/>
          <a:p>
            <a:r>
              <a:rPr lang="en-US" sz="3200" b="1" dirty="0">
                <a:solidFill>
                  <a:srgbClr val="0E101A"/>
                </a:solidFill>
                <a:cs typeface="Calibri"/>
              </a:rPr>
              <a:t>Data Correcting Codes</a:t>
            </a:r>
            <a:r>
              <a:rPr lang="en-US" sz="3200" dirty="0">
                <a:solidFill>
                  <a:srgbClr val="0E101A"/>
                </a:solidFill>
                <a:cs typeface="Calibri"/>
              </a:rPr>
              <a:t>: It is a method to handle the errors during a failed or corrupted data transfer. It automatically corrects any changes that happen in the data during transmission.</a:t>
            </a:r>
          </a:p>
          <a:p>
            <a:endParaRPr lang="en-US" dirty="0">
              <a:cs typeface="Calibri"/>
            </a:endParaRPr>
          </a:p>
        </p:txBody>
      </p:sp>
    </p:spTree>
    <p:extLst>
      <p:ext uri="{BB962C8B-B14F-4D97-AF65-F5344CB8AC3E}">
        <p14:creationId xmlns:p14="http://schemas.microsoft.com/office/powerpoint/2010/main" val="390160643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F81C3-6C74-AEB4-1CB5-8A4CC0DAD743}"/>
              </a:ext>
            </a:extLst>
          </p:cNvPr>
          <p:cNvSpPr>
            <a:spLocks noGrp="1"/>
          </p:cNvSpPr>
          <p:nvPr>
            <p:ph type="title"/>
          </p:nvPr>
        </p:nvSpPr>
        <p:spPr/>
        <p:txBody>
          <a:bodyPr>
            <a:normAutofit/>
          </a:bodyPr>
          <a:lstStyle/>
          <a:p>
            <a:r>
              <a:rPr lang="en-US" sz="4000" b="1" dirty="0">
                <a:solidFill>
                  <a:srgbClr val="0E101A"/>
                </a:solidFill>
                <a:latin typeface="Calibri"/>
                <a:cs typeface="Calibri"/>
              </a:rPr>
              <a:t>Availability</a:t>
            </a:r>
            <a:endParaRPr lang="en-US" sz="4000" dirty="0"/>
          </a:p>
        </p:txBody>
      </p:sp>
      <p:sp>
        <p:nvSpPr>
          <p:cNvPr id="3" name="Content Placeholder 2">
            <a:extLst>
              <a:ext uri="{FF2B5EF4-FFF2-40B4-BE49-F238E27FC236}">
                <a16:creationId xmlns:a16="http://schemas.microsoft.com/office/drawing/2014/main" id="{BDDC98CC-79AD-7A22-2D7C-64595A506A55}"/>
              </a:ext>
            </a:extLst>
          </p:cNvPr>
          <p:cNvSpPr>
            <a:spLocks noGrp="1"/>
          </p:cNvSpPr>
          <p:nvPr>
            <p:ph idx="1"/>
          </p:nvPr>
        </p:nvSpPr>
        <p:spPr/>
        <p:txBody>
          <a:bodyPr vert="horz" lIns="91440" tIns="45720" rIns="91440" bIns="45720" rtlCol="0" anchor="t">
            <a:noAutofit/>
          </a:bodyPr>
          <a:lstStyle/>
          <a:p>
            <a:endParaRPr lang="en-US" sz="1500" b="1" dirty="0">
              <a:solidFill>
                <a:srgbClr val="0E101A"/>
              </a:solidFill>
              <a:cs typeface="Calibri" panose="020F0502020204030204"/>
            </a:endParaRPr>
          </a:p>
          <a:p>
            <a:r>
              <a:rPr lang="en-US" sz="3200" dirty="0">
                <a:solidFill>
                  <a:srgbClr val="0E101A"/>
                </a:solidFill>
                <a:ea typeface="+mn-lt"/>
                <a:cs typeface="+mn-lt"/>
              </a:rPr>
              <a:t>Helps deliver the data as and when authorized users require it without errors like denial of service. </a:t>
            </a:r>
            <a:endParaRPr lang="en-US" sz="3200">
              <a:solidFill>
                <a:srgbClr val="000000"/>
              </a:solidFill>
              <a:ea typeface="+mn-lt"/>
              <a:cs typeface="+mn-lt"/>
            </a:endParaRPr>
          </a:p>
          <a:p>
            <a:r>
              <a:rPr lang="en-US" sz="3200" dirty="0">
                <a:solidFill>
                  <a:srgbClr val="0E101A"/>
                </a:solidFill>
                <a:ea typeface="+mn-lt"/>
                <a:cs typeface="+mn-lt"/>
              </a:rPr>
              <a:t>The data needs to be constantly available for access. </a:t>
            </a:r>
            <a:endParaRPr lang="en-US" sz="3200">
              <a:solidFill>
                <a:srgbClr val="000000"/>
              </a:solidFill>
              <a:ea typeface="+mn-lt"/>
              <a:cs typeface="+mn-lt"/>
            </a:endParaRPr>
          </a:p>
          <a:p>
            <a:r>
              <a:rPr lang="en-US" sz="3200" dirty="0">
                <a:solidFill>
                  <a:srgbClr val="0E101A"/>
                </a:solidFill>
                <a:ea typeface="+mn-lt"/>
                <a:cs typeface="+mn-lt"/>
              </a:rPr>
              <a:t>It is</a:t>
            </a:r>
            <a:r>
              <a:rPr lang="en-US" sz="3200">
                <a:solidFill>
                  <a:srgbClr val="0E101A"/>
                </a:solidFill>
                <a:ea typeface="+mn-lt"/>
                <a:cs typeface="+mn-lt"/>
              </a:rPr>
              <a:t> the guarantee of the reliability of the data.</a:t>
            </a:r>
            <a:endParaRPr lang="en-US" sz="3200">
              <a:solidFill>
                <a:srgbClr val="000000"/>
              </a:solidFill>
              <a:ea typeface="+mn-lt"/>
              <a:cs typeface="+mn-lt"/>
            </a:endParaRPr>
          </a:p>
          <a:p>
            <a:endParaRPr lang="en-US" sz="3200">
              <a:solidFill>
                <a:srgbClr val="0E101A"/>
              </a:solidFill>
              <a:cs typeface="Calibri"/>
            </a:endParaRPr>
          </a:p>
        </p:txBody>
      </p:sp>
    </p:spTree>
    <p:extLst>
      <p:ext uri="{BB962C8B-B14F-4D97-AF65-F5344CB8AC3E}">
        <p14:creationId xmlns:p14="http://schemas.microsoft.com/office/powerpoint/2010/main" val="144869951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5BFB0-0393-0AF9-92EB-EDD0096EEC9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F995F85-9988-A597-5546-E350B405560E}"/>
              </a:ext>
            </a:extLst>
          </p:cNvPr>
          <p:cNvSpPr>
            <a:spLocks noGrp="1"/>
          </p:cNvSpPr>
          <p:nvPr>
            <p:ph idx="1"/>
          </p:nvPr>
        </p:nvSpPr>
        <p:spPr/>
        <p:txBody>
          <a:bodyPr vert="horz" lIns="91440" tIns="45720" rIns="91440" bIns="45720" rtlCol="0" anchor="t">
            <a:normAutofit/>
          </a:bodyPr>
          <a:lstStyle/>
          <a:p>
            <a:r>
              <a:rPr lang="en-US" sz="3200">
                <a:solidFill>
                  <a:srgbClr val="0E101A"/>
                </a:solidFill>
                <a:cs typeface="Calibri"/>
              </a:rPr>
              <a:t>Let's consider the case of banks where users frequently access their account information and do transactions. If that bank's system gets crashed, the users will not be able to do necessary transactions like paying hospital bills, etc. So it becomes imperative that the data remains constantly available to the users. .</a:t>
            </a:r>
          </a:p>
          <a:p>
            <a:endParaRPr lang="en-US" dirty="0">
              <a:cs typeface="Calibri"/>
            </a:endParaRPr>
          </a:p>
        </p:txBody>
      </p:sp>
    </p:spTree>
    <p:extLst>
      <p:ext uri="{BB962C8B-B14F-4D97-AF65-F5344CB8AC3E}">
        <p14:creationId xmlns:p14="http://schemas.microsoft.com/office/powerpoint/2010/main" val="18827952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E8EAD-80FD-B116-C1D1-2EA7DC1DD7DA}"/>
              </a:ext>
            </a:extLst>
          </p:cNvPr>
          <p:cNvSpPr>
            <a:spLocks noGrp="1"/>
          </p:cNvSpPr>
          <p:nvPr>
            <p:ph type="title"/>
          </p:nvPr>
        </p:nvSpPr>
        <p:spPr/>
        <p:txBody>
          <a:bodyPr>
            <a:normAutofit/>
          </a:bodyPr>
          <a:lstStyle/>
          <a:p>
            <a:r>
              <a:rPr lang="en-US" sz="4000" dirty="0">
                <a:solidFill>
                  <a:srgbClr val="0E101A"/>
                </a:solidFill>
                <a:latin typeface="Calibri"/>
                <a:cs typeface="Calibri"/>
              </a:rPr>
              <a:t>Methods used to ensure the availability</a:t>
            </a:r>
            <a:endParaRPr lang="en-US" sz="4000" dirty="0"/>
          </a:p>
        </p:txBody>
      </p:sp>
      <p:sp>
        <p:nvSpPr>
          <p:cNvPr id="3" name="Content Placeholder 2">
            <a:extLst>
              <a:ext uri="{FF2B5EF4-FFF2-40B4-BE49-F238E27FC236}">
                <a16:creationId xmlns:a16="http://schemas.microsoft.com/office/drawing/2014/main" id="{71884703-C335-35B9-8C2D-9867BFF34E6A}"/>
              </a:ext>
            </a:extLst>
          </p:cNvPr>
          <p:cNvSpPr>
            <a:spLocks noGrp="1"/>
          </p:cNvSpPr>
          <p:nvPr>
            <p:ph idx="1"/>
          </p:nvPr>
        </p:nvSpPr>
        <p:spPr/>
        <p:txBody>
          <a:bodyPr vert="horz" lIns="91440" tIns="45720" rIns="91440" bIns="45720" rtlCol="0" anchor="t">
            <a:noAutofit/>
          </a:bodyPr>
          <a:lstStyle/>
          <a:p>
            <a:endParaRPr lang="en-US" sz="1200" dirty="0">
              <a:solidFill>
                <a:srgbClr val="0E101A"/>
              </a:solidFill>
              <a:cs typeface="Calibri"/>
            </a:endParaRPr>
          </a:p>
          <a:p>
            <a:r>
              <a:rPr lang="en-US" sz="3200" dirty="0">
                <a:solidFill>
                  <a:srgbClr val="0E101A"/>
                </a:solidFill>
                <a:cs typeface="Calibri"/>
              </a:rPr>
              <a:t>Maintain backup servers which can be used in case of system failures.</a:t>
            </a:r>
            <a:endParaRPr lang="en-US" sz="3200">
              <a:solidFill>
                <a:srgbClr val="0E101A"/>
              </a:solidFill>
              <a:cs typeface="Calibri"/>
            </a:endParaRPr>
          </a:p>
          <a:p>
            <a:r>
              <a:rPr lang="en-US" sz="3200" dirty="0">
                <a:solidFill>
                  <a:srgbClr val="0E101A"/>
                </a:solidFill>
                <a:cs typeface="Calibri"/>
              </a:rPr>
              <a:t>Install firewalls to ensure that the system doesn't get compromised.</a:t>
            </a:r>
            <a:endParaRPr lang="en-US" sz="3200">
              <a:solidFill>
                <a:srgbClr val="0E101A"/>
              </a:solidFill>
              <a:cs typeface="Calibri"/>
            </a:endParaRPr>
          </a:p>
          <a:p>
            <a:r>
              <a:rPr lang="en-US" sz="3200" dirty="0">
                <a:solidFill>
                  <a:srgbClr val="0E101A"/>
                </a:solidFill>
                <a:cs typeface="Calibri"/>
              </a:rPr>
              <a:t>Backups should be placed in geographically isolated places to avoid damages due to any disaster in a particular location.</a:t>
            </a:r>
            <a:endParaRPr lang="en-US" sz="3200">
              <a:cs typeface="Calibri"/>
            </a:endParaRPr>
          </a:p>
        </p:txBody>
      </p:sp>
    </p:spTree>
    <p:extLst>
      <p:ext uri="{BB962C8B-B14F-4D97-AF65-F5344CB8AC3E}">
        <p14:creationId xmlns:p14="http://schemas.microsoft.com/office/powerpoint/2010/main" val="390944874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2C9BE-220A-A594-33F8-9CEA60FA681B}"/>
              </a:ext>
            </a:extLst>
          </p:cNvPr>
          <p:cNvSpPr>
            <a:spLocks noGrp="1"/>
          </p:cNvSpPr>
          <p:nvPr>
            <p:ph type="title"/>
          </p:nvPr>
        </p:nvSpPr>
        <p:spPr/>
        <p:txBody>
          <a:bodyPr>
            <a:normAutofit/>
          </a:bodyPr>
          <a:lstStyle/>
          <a:p>
            <a:r>
              <a:rPr lang="en-US" sz="4000" dirty="0">
                <a:solidFill>
                  <a:srgbClr val="0E101A"/>
                </a:solidFill>
                <a:latin typeface="Calibri"/>
                <a:cs typeface="Calibri"/>
              </a:rPr>
              <a:t>Tools required to maintain availability</a:t>
            </a:r>
            <a:endParaRPr lang="en-US" sz="4000" dirty="0"/>
          </a:p>
        </p:txBody>
      </p:sp>
      <p:sp>
        <p:nvSpPr>
          <p:cNvPr id="3" name="Content Placeholder 2">
            <a:extLst>
              <a:ext uri="{FF2B5EF4-FFF2-40B4-BE49-F238E27FC236}">
                <a16:creationId xmlns:a16="http://schemas.microsoft.com/office/drawing/2014/main" id="{2A6D1CDC-3E68-C8EE-685B-BDD45C25EE63}"/>
              </a:ext>
            </a:extLst>
          </p:cNvPr>
          <p:cNvSpPr>
            <a:spLocks noGrp="1"/>
          </p:cNvSpPr>
          <p:nvPr>
            <p:ph idx="1"/>
          </p:nvPr>
        </p:nvSpPr>
        <p:spPr/>
        <p:txBody>
          <a:bodyPr vert="horz" lIns="91440" tIns="45720" rIns="91440" bIns="45720" rtlCol="0" anchor="t">
            <a:normAutofit/>
          </a:bodyPr>
          <a:lstStyle/>
          <a:p>
            <a:r>
              <a:rPr lang="en-US" sz="3200" b="1" dirty="0">
                <a:solidFill>
                  <a:srgbClr val="0E101A"/>
                </a:solidFill>
                <a:cs typeface="Calibri"/>
              </a:rPr>
              <a:t>Physical protection</a:t>
            </a:r>
            <a:r>
              <a:rPr lang="en-US" sz="3200" dirty="0">
                <a:solidFill>
                  <a:srgbClr val="0E101A"/>
                </a:solidFill>
                <a:cs typeface="Calibri"/>
              </a:rPr>
              <a:t> refers to safeguarding information to avoid theft or fire, etc. </a:t>
            </a:r>
          </a:p>
          <a:p>
            <a:r>
              <a:rPr lang="en-US" sz="3200" dirty="0">
                <a:solidFill>
                  <a:srgbClr val="0E101A"/>
                </a:solidFill>
                <a:cs typeface="Calibri"/>
              </a:rPr>
              <a:t>Ensures that the data is housed in a safe place.</a:t>
            </a:r>
          </a:p>
          <a:p>
            <a:r>
              <a:rPr lang="en-US" sz="3200" b="1" dirty="0">
                <a:solidFill>
                  <a:srgbClr val="0E101A"/>
                </a:solidFill>
                <a:cs typeface="Calibri"/>
              </a:rPr>
              <a:t>Computational redundancies</a:t>
            </a:r>
            <a:r>
              <a:rPr lang="en-US" sz="3200" dirty="0">
                <a:solidFill>
                  <a:srgbClr val="0E101A"/>
                </a:solidFill>
                <a:cs typeface="Calibri"/>
              </a:rPr>
              <a:t>: </a:t>
            </a:r>
          </a:p>
          <a:p>
            <a:r>
              <a:rPr lang="en-US" sz="3200" dirty="0">
                <a:solidFill>
                  <a:srgbClr val="0E101A"/>
                </a:solidFill>
                <a:cs typeface="Calibri"/>
              </a:rPr>
              <a:t>Makes the system tolerant to unwanted modifications or accidental faults. </a:t>
            </a:r>
            <a:endParaRPr lang="en-US">
              <a:solidFill>
                <a:srgbClr val="000000"/>
              </a:solidFill>
              <a:cs typeface="Calibri"/>
            </a:endParaRPr>
          </a:p>
          <a:p>
            <a:r>
              <a:rPr lang="en-US" sz="3200" dirty="0">
                <a:solidFill>
                  <a:srgbClr val="0E101A"/>
                </a:solidFill>
                <a:cs typeface="Calibri"/>
              </a:rPr>
              <a:t>Protects the storage devices that contain data by making a fallback system in case of failures</a:t>
            </a:r>
            <a:endParaRPr lang="en-US">
              <a:cs typeface="Calibri"/>
            </a:endParaRPr>
          </a:p>
          <a:p>
            <a:endParaRPr lang="en-US" dirty="0">
              <a:cs typeface="Calibri"/>
            </a:endParaRPr>
          </a:p>
        </p:txBody>
      </p:sp>
    </p:spTree>
    <p:extLst>
      <p:ext uri="{BB962C8B-B14F-4D97-AF65-F5344CB8AC3E}">
        <p14:creationId xmlns:p14="http://schemas.microsoft.com/office/powerpoint/2010/main" val="4654318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8F191-362B-4B77-9A67-37C08082308C}"/>
              </a:ext>
            </a:extLst>
          </p:cNvPr>
          <p:cNvSpPr>
            <a:spLocks noGrp="1"/>
          </p:cNvSpPr>
          <p:nvPr>
            <p:ph type="title"/>
          </p:nvPr>
        </p:nvSpPr>
        <p:spPr/>
        <p:txBody>
          <a:bodyPr>
            <a:normAutofit fontScale="90000"/>
          </a:bodyPr>
          <a:lstStyle/>
          <a:p>
            <a:r>
              <a:rPr lang="en-US" sz="9600" b="1" dirty="0">
                <a:ea typeface="+mj-lt"/>
                <a:cs typeface="+mj-lt"/>
              </a:rPr>
              <a:t>Methods of Defense</a:t>
            </a:r>
            <a:endParaRPr lang="en-US" dirty="0" err="1"/>
          </a:p>
        </p:txBody>
      </p:sp>
      <p:sp>
        <p:nvSpPr>
          <p:cNvPr id="3" name="Content Placeholder 2">
            <a:extLst>
              <a:ext uri="{FF2B5EF4-FFF2-40B4-BE49-F238E27FC236}">
                <a16:creationId xmlns:a16="http://schemas.microsoft.com/office/drawing/2014/main" id="{6382C52F-75C4-8D14-A14F-3FEFF6EA7D6F}"/>
              </a:ext>
            </a:extLst>
          </p:cNvPr>
          <p:cNvSpPr>
            <a:spLocks noGrp="1"/>
          </p:cNvSpPr>
          <p:nvPr>
            <p:ph idx="1"/>
          </p:nvPr>
        </p:nvSpPr>
        <p:spPr/>
        <p:txBody>
          <a:bodyPr vert="horz" lIns="91440" tIns="45720" rIns="91440" bIns="45720" rtlCol="0" anchor="t">
            <a:normAutofit fontScale="40000" lnSpcReduction="20000"/>
          </a:bodyPr>
          <a:lstStyle/>
          <a:p>
            <a:r>
              <a:rPr lang="en-US" sz="9600" dirty="0">
                <a:ea typeface="+mn-lt"/>
                <a:cs typeface="+mn-lt"/>
              </a:rPr>
              <a:t>Encryption</a:t>
            </a:r>
            <a:endParaRPr lang="en-US" dirty="0">
              <a:cs typeface="Calibri" panose="020F0502020204030204"/>
            </a:endParaRPr>
          </a:p>
          <a:p>
            <a:r>
              <a:rPr lang="en-US" sz="9600" dirty="0">
                <a:ea typeface="+mn-lt"/>
                <a:cs typeface="+mn-lt"/>
              </a:rPr>
              <a:t>Software Controls (access limitations in a data base, in operating  each user from other users)</a:t>
            </a:r>
            <a:endParaRPr lang="en-US">
              <a:cs typeface="Calibri" panose="020F0502020204030204"/>
            </a:endParaRPr>
          </a:p>
          <a:p>
            <a:r>
              <a:rPr lang="en-US" sz="9600" dirty="0">
                <a:ea typeface="+mn-lt"/>
                <a:cs typeface="+mn-lt"/>
              </a:rPr>
              <a:t>Hardware</a:t>
            </a:r>
            <a:r>
              <a:rPr lang="en-US" sz="9600">
                <a:ea typeface="+mn-lt"/>
                <a:cs typeface="+mn-lt"/>
              </a:rPr>
              <a:t> Controls (smartcard)</a:t>
            </a:r>
            <a:endParaRPr lang="en-US" dirty="0">
              <a:cs typeface="Calibri" panose="020F0502020204030204"/>
            </a:endParaRPr>
          </a:p>
          <a:p>
            <a:r>
              <a:rPr lang="en-US" sz="9600" dirty="0">
                <a:ea typeface="+mn-lt"/>
                <a:cs typeface="+mn-lt"/>
              </a:rPr>
              <a:t> Policies (frequent changes </a:t>
            </a:r>
            <a:r>
              <a:rPr lang="en-US" sz="9600">
                <a:ea typeface="+mn-lt"/>
                <a:cs typeface="+mn-lt"/>
              </a:rPr>
              <a:t>of passwords</a:t>
            </a:r>
            <a:r>
              <a:rPr lang="en-US" sz="9600" dirty="0">
                <a:ea typeface="+mn-lt"/>
                <a:cs typeface="+mn-lt"/>
              </a:rPr>
              <a:t>)</a:t>
            </a:r>
            <a:endParaRPr lang="en-US">
              <a:cs typeface="Calibri"/>
            </a:endParaRPr>
          </a:p>
          <a:p>
            <a:r>
              <a:rPr lang="en-US" sz="9600" dirty="0">
                <a:ea typeface="+mn-lt"/>
                <a:cs typeface="+mn-lt"/>
              </a:rPr>
              <a:t>Physical Controls</a:t>
            </a:r>
            <a:endParaRPr lang="en-US">
              <a:cs typeface="Calibri" panose="020F0502020204030204"/>
            </a:endParaRPr>
          </a:p>
          <a:p>
            <a:br>
              <a:rPr lang="en-US" dirty="0"/>
            </a:br>
            <a:endParaRPr lang="en-US" dirty="0"/>
          </a:p>
        </p:txBody>
      </p:sp>
    </p:spTree>
    <p:extLst>
      <p:ext uri="{BB962C8B-B14F-4D97-AF65-F5344CB8AC3E}">
        <p14:creationId xmlns:p14="http://schemas.microsoft.com/office/powerpoint/2010/main" val="29559910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E3F0E-07CC-93D3-DA6F-9BB892CD913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3388909-7A1C-6162-02DB-6C0CB064E8BD}"/>
              </a:ext>
            </a:extLst>
          </p:cNvPr>
          <p:cNvSpPr>
            <a:spLocks noGrp="1"/>
          </p:cNvSpPr>
          <p:nvPr>
            <p:ph idx="1"/>
          </p:nvPr>
        </p:nvSpPr>
        <p:spPr/>
        <p:txBody>
          <a:bodyPr vert="horz" lIns="91440" tIns="45720" rIns="91440" bIns="45720" rtlCol="0" anchor="t">
            <a:normAutofit/>
          </a:bodyPr>
          <a:lstStyle/>
          <a:p>
            <a:r>
              <a:rPr lang="en-US" sz="3200" dirty="0">
                <a:cs typeface="Calibri"/>
              </a:rPr>
              <a:t>Information security protects sensitive information from unauthorized activities, including inspection, modification, recording, and any disruption or destruction. </a:t>
            </a:r>
            <a:endParaRPr lang="en-US"/>
          </a:p>
          <a:p>
            <a:r>
              <a:rPr lang="en-US" sz="3200" dirty="0">
                <a:cs typeface="Calibri"/>
              </a:rPr>
              <a:t>The goal is to ensure the safety and privacy of critical data such as customer account details, financial data or intellectual property.</a:t>
            </a:r>
            <a:endParaRPr lang="en-US"/>
          </a:p>
          <a:p>
            <a:endParaRPr lang="en-US" sz="3200" dirty="0">
              <a:cs typeface="Calibri"/>
            </a:endParaRPr>
          </a:p>
          <a:p>
            <a:endParaRPr lang="en-US" dirty="0">
              <a:cs typeface="Calibri"/>
            </a:endParaRPr>
          </a:p>
        </p:txBody>
      </p:sp>
    </p:spTree>
    <p:extLst>
      <p:ext uri="{BB962C8B-B14F-4D97-AF65-F5344CB8AC3E}">
        <p14:creationId xmlns:p14="http://schemas.microsoft.com/office/powerpoint/2010/main" val="39522618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5568E-F2F5-C958-31B7-E76C1573FD8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F135F95-3D5C-B6C5-5365-E7BC209FEC52}"/>
              </a:ext>
            </a:extLst>
          </p:cNvPr>
          <p:cNvSpPr>
            <a:spLocks noGrp="1"/>
          </p:cNvSpPr>
          <p:nvPr>
            <p:ph idx="1"/>
          </p:nvPr>
        </p:nvSpPr>
        <p:spPr/>
        <p:txBody>
          <a:bodyPr vert="horz" lIns="91440" tIns="45720" rIns="91440" bIns="45720" rtlCol="0" anchor="t">
            <a:normAutofit/>
          </a:bodyPr>
          <a:lstStyle/>
          <a:p>
            <a:r>
              <a:rPr lang="en-US" sz="3200" dirty="0">
                <a:cs typeface="Calibri"/>
              </a:rPr>
              <a:t>The consequences of security incidents include theft of private information, data tampering, and data deletion. Attacks can disrupt work processes and damage a company’s reputation, and also have a tangible cost.</a:t>
            </a:r>
          </a:p>
          <a:p>
            <a:r>
              <a:rPr lang="en-US" sz="3200" dirty="0">
                <a:cs typeface="Calibri"/>
              </a:rPr>
              <a:t>Organizations must allocate funds for security and ensure that they are ready to detect, respond to, and proactively prevent, attacks such as </a:t>
            </a:r>
            <a:r>
              <a:rPr lang="en-US" sz="3200" dirty="0">
                <a:cs typeface="Calibri"/>
                <a:hlinkClick r:id="rId2"/>
              </a:rPr>
              <a:t>phishing</a:t>
            </a:r>
            <a:r>
              <a:rPr lang="en-US" sz="3200" dirty="0">
                <a:cs typeface="Calibri"/>
              </a:rPr>
              <a:t>, </a:t>
            </a:r>
            <a:r>
              <a:rPr lang="en-US" sz="3200" dirty="0">
                <a:cs typeface="Calibri"/>
                <a:hlinkClick r:id="rId3"/>
              </a:rPr>
              <a:t>malware</a:t>
            </a:r>
            <a:r>
              <a:rPr lang="en-US" sz="3200" dirty="0">
                <a:cs typeface="Calibri"/>
              </a:rPr>
              <a:t>, viruses, malicious insiders, and </a:t>
            </a:r>
            <a:r>
              <a:rPr lang="en-US" sz="3200" dirty="0">
                <a:cs typeface="Calibri"/>
                <a:hlinkClick r:id="rId4"/>
              </a:rPr>
              <a:t>ransomware</a:t>
            </a:r>
            <a:r>
              <a:rPr lang="en-US" sz="3200" dirty="0">
                <a:cs typeface="Calibri"/>
              </a:rPr>
              <a:t>.</a:t>
            </a:r>
          </a:p>
          <a:p>
            <a:endParaRPr lang="en-US" sz="3200" dirty="0">
              <a:cs typeface="Calibri"/>
            </a:endParaRPr>
          </a:p>
        </p:txBody>
      </p:sp>
    </p:spTree>
    <p:extLst>
      <p:ext uri="{BB962C8B-B14F-4D97-AF65-F5344CB8AC3E}">
        <p14:creationId xmlns:p14="http://schemas.microsoft.com/office/powerpoint/2010/main" val="328617721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8E20820B78AF44A901B1874EDAB6208" ma:contentTypeVersion="4" ma:contentTypeDescription="Create a new document." ma:contentTypeScope="" ma:versionID="b533c82421fadd0c0f886e29c16a59c9">
  <xsd:schema xmlns:xsd="http://www.w3.org/2001/XMLSchema" xmlns:xs="http://www.w3.org/2001/XMLSchema" xmlns:p="http://schemas.microsoft.com/office/2006/metadata/properties" xmlns:ns2="44127b1b-4953-4673-a565-cb21d97be56a" targetNamespace="http://schemas.microsoft.com/office/2006/metadata/properties" ma:root="true" ma:fieldsID="c5d82e2917f9c4c5bf4c89bdec15c05e" ns2:_="">
    <xsd:import namespace="44127b1b-4953-4673-a565-cb21d97be56a"/>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4127b1b-4953-4673-a565-cb21d97be56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0E209AA-0643-4656-A314-4997DF18BEAC}"/>
</file>

<file path=customXml/itemProps2.xml><?xml version="1.0" encoding="utf-8"?>
<ds:datastoreItem xmlns:ds="http://schemas.openxmlformats.org/officeDocument/2006/customXml" ds:itemID="{3DDA758A-1AC8-4044-973E-4F866467A59F}"/>
</file>

<file path=customXml/itemProps3.xml><?xml version="1.0" encoding="utf-8"?>
<ds:datastoreItem xmlns:ds="http://schemas.openxmlformats.org/officeDocument/2006/customXml" ds:itemID="{2F34E774-09D2-4B63-A20C-DBECCCB33FB8}"/>
</file>

<file path=docProps/app.xml><?xml version="1.0" encoding="utf-8"?>
<Properties xmlns="http://schemas.openxmlformats.org/officeDocument/2006/extended-properties" xmlns:vt="http://schemas.openxmlformats.org/officeDocument/2006/docPropsVTypes">
  <Template>office theme</Template>
  <TotalTime>34</TotalTime>
  <Words>1457</Words>
  <Application>Microsoft Office PowerPoint</Application>
  <PresentationFormat>Widescreen</PresentationFormat>
  <Paragraphs>270</Paragraphs>
  <Slides>77</Slides>
  <Notes>0</Notes>
  <HiddenSlides>0</HiddenSlides>
  <MMClips>1</MMClips>
  <ScaleCrop>false</ScaleCrop>
  <HeadingPairs>
    <vt:vector size="4" baseType="variant">
      <vt:variant>
        <vt:lpstr>Theme</vt:lpstr>
      </vt:variant>
      <vt:variant>
        <vt:i4>1</vt:i4>
      </vt:variant>
      <vt:variant>
        <vt:lpstr>Slide Titles</vt:lpstr>
      </vt:variant>
      <vt:variant>
        <vt:i4>77</vt:i4>
      </vt:variant>
    </vt:vector>
  </HeadingPairs>
  <TitlesOfParts>
    <vt:vector size="78" baseType="lpstr">
      <vt:lpstr>office theme</vt:lpstr>
      <vt:lpstr>Overview of Security</vt:lpstr>
      <vt:lpstr>PowerPoint Presentation</vt:lpstr>
      <vt:lpstr>PowerPoint Presentation</vt:lpstr>
      <vt:lpstr>PowerPoint Presentation</vt:lpstr>
      <vt:lpstr>Introduction </vt:lpstr>
      <vt:lpstr>PowerPoint Presentation</vt:lpstr>
      <vt:lpstr>PowerPoint Presentation</vt:lpstr>
      <vt:lpstr>PowerPoint Presentation</vt:lpstr>
      <vt:lpstr>PowerPoint Presentation</vt:lpstr>
      <vt:lpstr>PowerPoint Presentation</vt:lpstr>
      <vt:lpstr>PowerPoint Presentation</vt:lpstr>
      <vt:lpstr>Security goals  </vt:lpstr>
      <vt:lpstr>Security </vt:lpstr>
      <vt:lpstr>Security services</vt:lpstr>
      <vt:lpstr>Security services </vt:lpstr>
      <vt:lpstr>Security services </vt:lpstr>
      <vt:lpstr>PowerPoint Presentation</vt:lpstr>
      <vt:lpstr>PowerPoint Presentation</vt:lpstr>
      <vt:lpstr>PowerPoint Presentation</vt:lpstr>
      <vt:lpstr>Security Mechanism</vt:lpstr>
      <vt:lpstr>Specific security mechanism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Security  Threats  </vt:lpstr>
      <vt:lpstr>PowerPoint Presentation</vt:lpstr>
      <vt:lpstr>Security Services</vt:lpstr>
      <vt:lpstr>Security Services</vt:lpstr>
      <vt:lpstr>Security Services (X.800)</vt:lpstr>
      <vt:lpstr>Security Mechanisms (X.800)</vt:lpstr>
      <vt:lpstr>Pervasive security mechanism</vt:lpstr>
      <vt:lpstr>PowerPoint Presentation</vt:lpstr>
      <vt:lpstr>PowerPoint Presentation</vt:lpstr>
      <vt:lpstr>PowerPoint Presentation</vt:lpstr>
      <vt:lpstr>PowerPoint Presentation</vt:lpstr>
      <vt:lpstr>Model for Network Security </vt:lpstr>
      <vt:lpstr>Model for Network Security </vt:lpstr>
      <vt:lpstr>Model for Network Access Security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Types of attacks </vt:lpstr>
      <vt:lpstr>PowerPoint Presentation</vt:lpstr>
      <vt:lpstr>PowerPoint Presentation</vt:lpstr>
      <vt:lpstr>Passive </vt:lpstr>
      <vt:lpstr>Active </vt:lpstr>
      <vt:lpstr>PowerPoint Presentation</vt:lpstr>
      <vt:lpstr>PowerPoint Presentation</vt:lpstr>
      <vt:lpstr>PowerPoint Presentation</vt:lpstr>
      <vt:lpstr>CIA Triad: Confidentiality, Integrity, and Availability</vt:lpstr>
      <vt:lpstr>PowerPoint Presentation</vt:lpstr>
      <vt:lpstr>Confidentiality </vt:lpstr>
      <vt:lpstr>Methods </vt:lpstr>
      <vt:lpstr>Tools for confidentiality</vt:lpstr>
      <vt:lpstr>PowerPoint Presentation</vt:lpstr>
      <vt:lpstr>PowerPoint Presentation</vt:lpstr>
      <vt:lpstr>Integrity </vt:lpstr>
      <vt:lpstr> Methods to ensure integrity </vt:lpstr>
      <vt:lpstr> Tools to maintain the system's integrity </vt:lpstr>
      <vt:lpstr>PowerPoint Presentation</vt:lpstr>
      <vt:lpstr>PowerPoint Presentation</vt:lpstr>
      <vt:lpstr>Availability</vt:lpstr>
      <vt:lpstr>PowerPoint Presentation</vt:lpstr>
      <vt:lpstr>Methods used to ensure the availability</vt:lpstr>
      <vt:lpstr>Tools required to maintain availability</vt:lpstr>
      <vt:lpstr>Methods of Defense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Dipali Bhole</dc:creator>
  <cp:lastModifiedBy>Dipali Bhole</cp:lastModifiedBy>
  <cp:revision>521</cp:revision>
  <dcterms:created xsi:type="dcterms:W3CDTF">2024-01-26T10:09:41Z</dcterms:created>
  <dcterms:modified xsi:type="dcterms:W3CDTF">2024-02-17T07:45:03Z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0x010100D8E20820B78AF44A901B1874EDAB6208</vt:lpwstr>
  </property>
</Properties>
</file>

<file path=docProps/thumbnail.jpeg>
</file>